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9"/>
  </p:notesMasterIdLst>
  <p:sldIdLst>
    <p:sldId id="2134" r:id="rId3"/>
    <p:sldId id="2135" r:id="rId4"/>
    <p:sldId id="2155" r:id="rId5"/>
    <p:sldId id="2157" r:id="rId6"/>
    <p:sldId id="2159" r:id="rId7"/>
    <p:sldId id="2158" r:id="rId8"/>
    <p:sldId id="2178" r:id="rId9"/>
    <p:sldId id="2197" r:id="rId10"/>
    <p:sldId id="2203" r:id="rId11"/>
    <p:sldId id="2198" r:id="rId12"/>
    <p:sldId id="2200" r:id="rId13"/>
    <p:sldId id="2205" r:id="rId14"/>
    <p:sldId id="2199" r:id="rId15"/>
    <p:sldId id="1761" r:id="rId16"/>
    <p:sldId id="2204" r:id="rId17"/>
    <p:sldId id="220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7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3" autoAdjust="0"/>
    <p:restoredTop sz="81845" autoAdjust="0"/>
  </p:normalViewPr>
  <p:slideViewPr>
    <p:cSldViewPr snapToGrid="0">
      <p:cViewPr varScale="1">
        <p:scale>
          <a:sx n="94" d="100"/>
          <a:sy n="94" d="100"/>
        </p:scale>
        <p:origin x="693"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7BDE7-3A78-4CD7-9BF5-D5819777E7F8}" type="datetimeFigureOut">
              <a:rPr lang="zh-CN" altLang="en-US" smtClean="0"/>
              <a:t>2022/4/15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3329D-08B1-470F-9798-BC307C3C9ED1}" type="slidenum">
              <a:rPr lang="zh-CN" altLang="en-US" smtClean="0"/>
              <a:t>‹#›</a:t>
            </a:fld>
            <a:endParaRPr lang="zh-CN" altLang="en-US"/>
          </a:p>
        </p:txBody>
      </p:sp>
    </p:spTree>
    <p:extLst>
      <p:ext uri="{BB962C8B-B14F-4D97-AF65-F5344CB8AC3E}">
        <p14:creationId xmlns:p14="http://schemas.microsoft.com/office/powerpoint/2010/main" val="1580844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老师同学大家好我们的项目是</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1</a:t>
            </a:fld>
            <a:endParaRPr lang="zh-CN" altLang="en-US"/>
          </a:p>
        </p:txBody>
      </p:sp>
    </p:spTree>
    <p:extLst>
      <p:ext uri="{BB962C8B-B14F-4D97-AF65-F5344CB8AC3E}">
        <p14:creationId xmlns:p14="http://schemas.microsoft.com/office/powerpoint/2010/main" val="347657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第二个版本我们缩小了板子的体积，并适配了新版本的手环。</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10</a:t>
            </a:fld>
            <a:endParaRPr lang="zh-CN" altLang="en-US"/>
          </a:p>
        </p:txBody>
      </p:sp>
    </p:spTree>
    <p:extLst>
      <p:ext uri="{BB962C8B-B14F-4D97-AF65-F5344CB8AC3E}">
        <p14:creationId xmlns:p14="http://schemas.microsoft.com/office/powerpoint/2010/main" val="230032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我们采集了</a:t>
            </a:r>
            <a:r>
              <a:rPr lang="en-US" altLang="zh-CN" dirty="0"/>
              <a:t>xx</a:t>
            </a:r>
            <a:r>
              <a:rPr lang="zh-CN" altLang="en-US" dirty="0"/>
              <a:t>组数据作为训练集，</a:t>
            </a:r>
            <a:r>
              <a:rPr lang="en-US" altLang="zh-CN" dirty="0"/>
              <a:t>28</a:t>
            </a:r>
            <a:r>
              <a:rPr lang="zh-CN" altLang="en-US" dirty="0"/>
              <a:t>个原始值和两两作差产生的</a:t>
            </a:r>
            <a:r>
              <a:rPr lang="en-US" altLang="zh-CN" dirty="0"/>
              <a:t>378</a:t>
            </a:r>
            <a:r>
              <a:rPr lang="zh-CN" altLang="en-US" dirty="0"/>
              <a:t>个值一起输入到</a:t>
            </a:r>
            <a:r>
              <a:rPr lang="en-US" altLang="zh-CN" dirty="0"/>
              <a:t>SVM</a:t>
            </a:r>
            <a:r>
              <a:rPr lang="zh-CN" altLang="en-US"/>
              <a:t>中。</a:t>
            </a:r>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11</a:t>
            </a:fld>
            <a:endParaRPr lang="zh-CN" altLang="en-US"/>
          </a:p>
        </p:txBody>
      </p:sp>
    </p:spTree>
    <p:extLst>
      <p:ext uri="{BB962C8B-B14F-4D97-AF65-F5344CB8AC3E}">
        <p14:creationId xmlns:p14="http://schemas.microsoft.com/office/powerpoint/2010/main" val="211133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我们采集了</a:t>
            </a:r>
            <a:r>
              <a:rPr lang="en-US" altLang="zh-CN" dirty="0"/>
              <a:t>xx</a:t>
            </a:r>
            <a:r>
              <a:rPr lang="zh-CN" altLang="en-US" dirty="0"/>
              <a:t>组数据作为训练集，</a:t>
            </a:r>
            <a:r>
              <a:rPr lang="en-US" altLang="zh-CN" dirty="0"/>
              <a:t>28</a:t>
            </a:r>
            <a:r>
              <a:rPr lang="zh-CN" altLang="en-US" dirty="0"/>
              <a:t>个原始值和两两作差产生的</a:t>
            </a:r>
            <a:r>
              <a:rPr lang="en-US" altLang="zh-CN" dirty="0"/>
              <a:t>378</a:t>
            </a:r>
            <a:r>
              <a:rPr lang="zh-CN" altLang="en-US" dirty="0"/>
              <a:t>个值一起输入到</a:t>
            </a:r>
            <a:r>
              <a:rPr lang="en-US" altLang="zh-CN" dirty="0"/>
              <a:t>SVM</a:t>
            </a:r>
            <a:r>
              <a:rPr lang="zh-CN" altLang="en-US" dirty="0"/>
              <a:t>中。</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12</a:t>
            </a:fld>
            <a:endParaRPr lang="zh-CN" altLang="en-US"/>
          </a:p>
        </p:txBody>
      </p:sp>
    </p:spTree>
    <p:extLst>
      <p:ext uri="{BB962C8B-B14F-4D97-AF65-F5344CB8AC3E}">
        <p14:creationId xmlns:p14="http://schemas.microsoft.com/office/powerpoint/2010/main" val="678605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我们的实物产品经过了三个版本的迭代，目前的最终版的产品采用了</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松紧弹簧结构和硅胶材料，以便适配不同粗细的手臂，同时铜使用箔电极这种贴合度更高的柔性材料来采集数据，在保障了使用者体验的同时也让数据更精准</a:t>
            </a:r>
            <a:endParaRPr lang="en-US" altLang="zh-CN" sz="12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苹方 中等" panose="020B0400000000000000" charset="-122"/>
                <a:ea typeface="苹方 中等" panose="020B0400000000000000" charset="-122"/>
                <a:sym typeface="FZHei-B01S" panose="02010601030101010101" pitchFamily="2" charset="-122"/>
              </a:rPr>
              <a:t>而我们的项目技术让产品体积更小，成本更低，能够为大多数听障人士提供一款可负担的，更准确的手语翻译工具。</a:t>
            </a:r>
            <a:endParaRPr lang="en-US" altLang="zh-CN" sz="1200" dirty="0">
              <a:latin typeface="苹方 中等" panose="020B0400000000000000" charset="-122"/>
              <a:ea typeface="苹方 中等" panose="020B0400000000000000" charset="-122"/>
              <a:sym typeface="FZHei-B01S" panose="02010601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我们也对未来将要实现的概念产品进行了设想，希望他能拥有时尚的外观，满足听障用户的心理情感需求，同时配备电子屏幕和语音识别，实现听障人士与正常人的双向互动，而不仅仅是对手语单向翻译</a:t>
            </a:r>
            <a:endParaRPr lang="en-US" altLang="zh-CN" sz="1200" dirty="0">
              <a:solidFill>
                <a:schemeClr val="tx1"/>
              </a:solidFill>
              <a:latin typeface="苹方 中等" panose="020B0400000000000000" charset="-122"/>
              <a:ea typeface="苹方 中等" panose="020B0400000000000000" charset="-122"/>
              <a:sym typeface="FZHei-B01S" panose="02010601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13</a:t>
            </a:fld>
            <a:endParaRPr lang="zh-CN" altLang="en-US"/>
          </a:p>
        </p:txBody>
      </p:sp>
    </p:spTree>
    <p:extLst>
      <p:ext uri="{BB962C8B-B14F-4D97-AF65-F5344CB8AC3E}">
        <p14:creationId xmlns:p14="http://schemas.microsoft.com/office/powerpoint/2010/main" val="3690140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团队提出了一套</a:t>
            </a:r>
            <a:r>
              <a:rPr lang="zh-CN" altLang="en-US" sz="12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识别手势的紧凑解决方案</a:t>
            </a:r>
            <a:endPar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巧妙地利用</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机器学习、图形学和医学影响方面的知识设计算法</a:t>
            </a: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同时设计了</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微型嵌入式系统</a:t>
            </a: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和可靠的</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产品外观和结构</a:t>
            </a: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以期此技术能在如手语识别以及AR交互方面有所应用。</a:t>
            </a: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14</a:t>
            </a:fld>
            <a:endParaRPr lang="zh-CN" altLang="en-US"/>
          </a:p>
        </p:txBody>
      </p:sp>
    </p:spTree>
    <p:extLst>
      <p:ext uri="{BB962C8B-B14F-4D97-AF65-F5344CB8AC3E}">
        <p14:creationId xmlns:p14="http://schemas.microsoft.com/office/powerpoint/2010/main" val="2473422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17930">
              <a:lnSpc>
                <a:spcPct val="150000"/>
              </a:lnSpc>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目前我们先验证了这一想法的可行性，但由于时间紧迫以及疫情导致的代工厂停工，我们依然有不少可以改进的地方：</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嵌入式系统可以通过更精细的时序逻辑实现更高的刷新率和更具性价比的方案，同时可以考虑使用</a:t>
            </a:r>
            <a:r>
              <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FPC</a:t>
            </a: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制作柔性电路板。</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算法方面，在采集更多的数据之后我们可以训练出更精准普适的识别模型。</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产品设计方面，可以在目前硅胶</a:t>
            </a:r>
            <a:r>
              <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3D</a:t>
            </a: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打印模型的基础上做出更符合用户逻辑的产品。</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15</a:t>
            </a:fld>
            <a:endParaRPr lang="zh-CN" altLang="en-US"/>
          </a:p>
        </p:txBody>
      </p:sp>
    </p:spTree>
    <p:extLst>
      <p:ext uri="{BB962C8B-B14F-4D97-AF65-F5344CB8AC3E}">
        <p14:creationId xmlns:p14="http://schemas.microsoft.com/office/powerpoint/2010/main" val="285056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2</a:t>
            </a:fld>
            <a:endParaRPr lang="zh-CN" altLang="en-US"/>
          </a:p>
        </p:txBody>
      </p:sp>
    </p:spTree>
    <p:extLst>
      <p:ext uri="{BB962C8B-B14F-4D97-AF65-F5344CB8AC3E}">
        <p14:creationId xmlns:p14="http://schemas.microsoft.com/office/powerpoint/2010/main" val="70635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我们主要是针对听障人士设计的一款能够实现手语实时识别和翻译的手环。借鉴了</a:t>
            </a:r>
            <a:r>
              <a:rPr lang="en-US" altLang="zh-CN" dirty="0" err="1"/>
              <a:t>ct</a:t>
            </a:r>
            <a:r>
              <a:rPr lang="en-US" altLang="zh-CN" dirty="0"/>
              <a:t> pet </a:t>
            </a:r>
            <a:r>
              <a:rPr lang="zh-CN" altLang="en-US" dirty="0"/>
              <a:t>核磁共振等医学影像中的断层扫描算法，通过环状排布的电极采集肌肉收缩状况，从而通过穿戴手环来识别手势，并结合手臂状态实现手语的实时翻译</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3</a:t>
            </a:fld>
            <a:endParaRPr lang="zh-CN" altLang="en-US"/>
          </a:p>
        </p:txBody>
      </p:sp>
    </p:spTree>
    <p:extLst>
      <p:ext uri="{BB962C8B-B14F-4D97-AF65-F5344CB8AC3E}">
        <p14:creationId xmlns:p14="http://schemas.microsoft.com/office/powerpoint/2010/main" val="295519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下面介绍一下我们的项目背景：中国有</a:t>
            </a:r>
            <a:r>
              <a:rPr lang="en-US" altLang="zh-CN" dirty="0"/>
              <a:t>2700</a:t>
            </a:r>
            <a:r>
              <a:rPr lang="zh-CN" altLang="en-US" dirty="0"/>
              <a:t>万的听障人士而且这一数字还在不断增加，但是由于沟通的困难导致我们无法在生活中见到他们，而手语作为听障人士沟通的桥梁，是一门与口语完全不同的语言，对普通人来说，学习成本极大。因为我们急需一款能够打通手语使用者和普通人交流屏障的产品，帮助听障人士融入社会</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4</a:t>
            </a:fld>
            <a:endParaRPr lang="zh-CN" altLang="en-US"/>
          </a:p>
        </p:txBody>
      </p:sp>
    </p:spTree>
    <p:extLst>
      <p:ext uri="{BB962C8B-B14F-4D97-AF65-F5344CB8AC3E}">
        <p14:creationId xmlns:p14="http://schemas.microsoft.com/office/powerpoint/2010/main" val="166364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手语翻译的核心问题在于手势识别。目前到手势识别方式包括机电传感，摄像头图像识别，弯曲传感等方式。但是存在肌电信号不准确，相机需要外置，弯曲传感体积太大而且鲁棒性低等问题。以这款目前已经生产并使用的产品为例，如果想要获得精准的识别，需要有复杂的设备</a:t>
            </a:r>
            <a:r>
              <a:rPr lang="en-US" altLang="zh-CN" dirty="0"/>
              <a:t> </a:t>
            </a:r>
            <a:r>
              <a:rPr lang="zh-CN" altLang="en-US" dirty="0"/>
              <a:t>清晰的光源和固定的场景</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5</a:t>
            </a:fld>
            <a:endParaRPr lang="zh-CN" altLang="en-US"/>
          </a:p>
        </p:txBody>
      </p:sp>
    </p:spTree>
    <p:extLst>
      <p:ext uri="{BB962C8B-B14F-4D97-AF65-F5344CB8AC3E}">
        <p14:creationId xmlns:p14="http://schemas.microsoft.com/office/powerpoint/2010/main" val="178755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上面那款，市面上也有一些其他的手语翻译设备，但同样有上述技术问题，再加上高昂的价格和糟糕的使用体验而不被听障人士接受。但是最近有一个比较成功的案例是东奥期间的央视新闻手语主播。他能够实时的把新闻播报语音转化为语意高度接近的手语，并以数字人动画的方式呈现出来。虽然这款产品是把语音转换为手语，与我们的交互方式相反，但他对手语体系的整理和手语口语的转换为我们的可行性提供了佐证。</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6</a:t>
            </a:fld>
            <a:endParaRPr lang="zh-CN" altLang="en-US"/>
          </a:p>
        </p:txBody>
      </p:sp>
    </p:spTree>
    <p:extLst>
      <p:ext uri="{BB962C8B-B14F-4D97-AF65-F5344CB8AC3E}">
        <p14:creationId xmlns:p14="http://schemas.microsoft.com/office/powerpoint/2010/main" val="1205709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在技术方面我们提出不同的解决方案</a:t>
            </a:r>
            <a:r>
              <a:rPr lang="en-US" altLang="zh-CN" sz="1200" dirty="0">
                <a:solidFill>
                  <a:schemeClr val="tx1"/>
                </a:solidFill>
                <a:latin typeface="苹方 中等" panose="020B0400000000000000" charset="-122"/>
                <a:ea typeface="苹方 中等" panose="020B0400000000000000" charset="-122"/>
                <a:sym typeface="FZHei-B01S" panose="02010601030101010101" pitchFamily="2" charset="-122"/>
              </a:rPr>
              <a:t>——</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使用</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环形均匀排布的8个电极</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作为采样点，通过两个8选1选通器依次选通其中两个电极，并使用网络分析仪监测这两个电极之间的</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实时阻抗</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，获得28个阻抗数据，然后使用</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图像重建算法</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重建截面的肌肉状态，从而</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获取目前手势</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。初步的实验已经证明此方法的科学性和可行性。</a:t>
            </a: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7</a:t>
            </a:fld>
            <a:endParaRPr lang="zh-CN" altLang="en-US"/>
          </a:p>
        </p:txBody>
      </p:sp>
    </p:spTree>
    <p:extLst>
      <p:ext uri="{BB962C8B-B14F-4D97-AF65-F5344CB8AC3E}">
        <p14:creationId xmlns:p14="http://schemas.microsoft.com/office/powerpoint/2010/main" val="402013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现在介绍一下我们都做了什么。前期我们学习并整理了手语体系 发现手语除了手势以外还有手的位置，手的移动，面部表情，地域差异等许多其他因素，翻译识别非常困难，但是</a:t>
            </a:r>
            <a:r>
              <a:rPr lang="en-US" altLang="zh-CN" dirty="0"/>
              <a:t>26</a:t>
            </a:r>
            <a:r>
              <a:rPr lang="zh-CN" altLang="en-US" dirty="0"/>
              <a:t>个手指字母在听障人士之间的使用率很高，且不受地域限制。所以我们决定从手指字母入手，进行手语的识别与翻译。</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8</a:t>
            </a:fld>
            <a:endParaRPr lang="zh-CN" altLang="en-US"/>
          </a:p>
        </p:txBody>
      </p:sp>
    </p:spTree>
    <p:extLst>
      <p:ext uri="{BB962C8B-B14F-4D97-AF65-F5344CB8AC3E}">
        <p14:creationId xmlns:p14="http://schemas.microsoft.com/office/powerpoint/2010/main" val="4161984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我们制作了两个版本的嵌入式</a:t>
            </a:r>
            <a:r>
              <a:rPr lang="en-US" altLang="zh-CN" dirty="0"/>
              <a:t>PCB</a:t>
            </a:r>
            <a:r>
              <a:rPr lang="zh-CN" altLang="en-US" dirty="0"/>
              <a:t>，第一个版本用于原理验证，我们使用</a:t>
            </a:r>
            <a:r>
              <a:rPr lang="en-US" altLang="zh-CN" dirty="0"/>
              <a:t>AD5933</a:t>
            </a:r>
            <a:r>
              <a:rPr lang="zh-CN" altLang="en-US" dirty="0"/>
              <a:t>扫频，通过多路选通来选择两个测试端，一组扫描</a:t>
            </a:r>
            <a:r>
              <a:rPr lang="en-US" altLang="zh-CN" dirty="0"/>
              <a:t>28</a:t>
            </a:r>
            <a:r>
              <a:rPr lang="zh-CN" altLang="en-US" dirty="0"/>
              <a:t>个数据，目前做到</a:t>
            </a:r>
            <a:r>
              <a:rPr lang="en-US" altLang="zh-CN" dirty="0"/>
              <a:t>0.5s</a:t>
            </a:r>
            <a:r>
              <a:rPr lang="zh-CN" altLang="en-US" dirty="0"/>
              <a:t>扫描一轮。这是第一个版本</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9</a:t>
            </a:fld>
            <a:endParaRPr lang="zh-CN" altLang="en-US"/>
          </a:p>
        </p:txBody>
      </p:sp>
    </p:spTree>
    <p:extLst>
      <p:ext uri="{BB962C8B-B14F-4D97-AF65-F5344CB8AC3E}">
        <p14:creationId xmlns:p14="http://schemas.microsoft.com/office/powerpoint/2010/main" val="566867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2266315" y="1216660"/>
            <a:ext cx="4832350"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lnSpc>
                <a:spcPct val="100000"/>
              </a:lnSpc>
            </a:pPr>
            <a:r>
              <a:rPr lang="en-US"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a:t>
            </a:r>
            <a:endPar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张庭梁</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王喆隆</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林易佳</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粟艺薇</a:t>
            </a:r>
            <a:endPar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endParaRP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266315" y="1962150"/>
            <a:ext cx="7279005" cy="1106805"/>
          </a:xfrm>
          <a:prstGeom prst="rect">
            <a:avLst/>
          </a:prstGeom>
          <a:noFill/>
        </p:spPr>
        <p:txBody>
          <a:bodyPr wrap="square" rtlCol="0" anchor="t">
            <a:spAutoFit/>
          </a:bodyPr>
          <a:lstStyle/>
          <a:p>
            <a:pPr algn="dist">
              <a:lnSpc>
                <a:spcPct val="100000"/>
              </a:lnSpc>
            </a:pPr>
            <a:r>
              <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穿戴式手势识别</a:t>
            </a:r>
            <a:endParaRPr lang="en-US" alt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108075" y="1100084"/>
            <a:ext cx="4756430" cy="584775"/>
          </a:xfrm>
          <a:prstGeom prst="rect">
            <a:avLst/>
          </a:prstGeom>
          <a:noFill/>
        </p:spPr>
        <p:txBody>
          <a:bodyPr wrap="none" rtlCol="0">
            <a:spAutoFit/>
          </a:bodyPr>
          <a:lstStyle/>
          <a:p>
            <a:pPr algn="l"/>
            <a:r>
              <a:rPr lang="en-US" altLang="zh-CN" sz="3200" dirty="0">
                <a:solidFill>
                  <a:schemeClr val="tx1">
                    <a:lumMod val="75000"/>
                    <a:lumOff val="25000"/>
                  </a:schemeClr>
                </a:solidFill>
                <a:ea typeface="苹方 特粗" panose="020B0800000000000000" charset="-122"/>
              </a:rPr>
              <a:t>V2</a:t>
            </a:r>
            <a:r>
              <a:rPr lang="zh-CN" altLang="en-US" sz="3200" dirty="0">
                <a:solidFill>
                  <a:schemeClr val="tx1">
                    <a:lumMod val="75000"/>
                    <a:lumOff val="25000"/>
                  </a:schemeClr>
                </a:solidFill>
                <a:ea typeface="苹方 特粗" panose="020B0800000000000000" charset="-122"/>
              </a:rPr>
              <a:t>嵌入式电路设计和制作</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7" name="图片 7" descr="C:\Users\wxg\AppData\Local\Temp\WeChat Files\51167e56cca6ec3dedd40a6bb2a5b2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031724" y="562290"/>
            <a:ext cx="3413042" cy="2125850"/>
          </a:xfrm>
          <a:prstGeom prst="rect">
            <a:avLst/>
          </a:prstGeom>
          <a:noFill/>
          <a:ln>
            <a:noFill/>
          </a:ln>
        </p:spPr>
      </p:pic>
      <p:pic>
        <p:nvPicPr>
          <p:cNvPr id="4" name="图片 2" descr="电子仪器&#10;&#10;低可信度描述已自动生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8034868" y="2617444"/>
            <a:ext cx="3409897" cy="2090030"/>
          </a:xfrm>
          <a:prstGeom prst="rect">
            <a:avLst/>
          </a:prstGeom>
          <a:noFill/>
          <a:ln>
            <a:noFill/>
          </a:ln>
        </p:spPr>
      </p:pic>
      <p:pic>
        <p:nvPicPr>
          <p:cNvPr id="5" name="图片 3" descr="图示, 示意图&#10;&#10;描述已自动生成"/>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rot="5400000">
            <a:off x="8754874" y="3984324"/>
            <a:ext cx="1963598" cy="3409898"/>
          </a:xfrm>
          <a:prstGeom prst="rect">
            <a:avLst/>
          </a:prstGeom>
          <a:noFill/>
          <a:ln>
            <a:noFill/>
          </a:ln>
        </p:spPr>
      </p:pic>
      <p:pic>
        <p:nvPicPr>
          <p:cNvPr id="8" name="图片 11" descr="电脑萤幕的截图&#10;&#10;描述已自动生成"/>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672465" y="3197254"/>
            <a:ext cx="6470099" cy="3473818"/>
          </a:xfrm>
          <a:prstGeom prst="rect">
            <a:avLst/>
          </a:prstGeom>
          <a:noFill/>
          <a:ln>
            <a:noFill/>
          </a:ln>
        </p:spPr>
      </p:pic>
      <p:sp>
        <p:nvSpPr>
          <p:cNvPr id="12" name="TextBox 24">
            <a:extLst>
              <a:ext uri="{FF2B5EF4-FFF2-40B4-BE49-F238E27FC236}">
                <a16:creationId xmlns:a16="http://schemas.microsoft.com/office/drawing/2014/main" id="{DEDFA0B1-5900-41AE-9AC9-70F1F55FB484}"/>
              </a:ext>
            </a:extLst>
          </p:cNvPr>
          <p:cNvSpPr txBox="1"/>
          <p:nvPr/>
        </p:nvSpPr>
        <p:spPr>
          <a:xfrm>
            <a:off x="1247538" y="1948085"/>
            <a:ext cx="6470099" cy="348797"/>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dirty="0">
                <a:ea typeface="苹方 特粗" panose="020B0800000000000000" charset="-122"/>
                <a:sym typeface="FZHei-B01S" panose="02010601030101010101" pitchFamily="2" charset="-122"/>
              </a:rPr>
              <a:t>迭代：缩小体积</a:t>
            </a:r>
            <a:r>
              <a:rPr lang="en-US" altLang="zh-CN" dirty="0">
                <a:ea typeface="苹方 特粗" panose="020B0800000000000000" charset="-122"/>
                <a:sym typeface="FZHei-B01S" panose="02010601030101010101" pitchFamily="2" charset="-122"/>
              </a:rPr>
              <a:t>  </a:t>
            </a:r>
            <a:r>
              <a:rPr lang="zh-CN" altLang="en-US" dirty="0">
                <a:ea typeface="苹方 特粗" panose="020B0800000000000000" charset="-122"/>
                <a:sym typeface="FZHei-B01S" panose="02010601030101010101" pitchFamily="2" charset="-122"/>
              </a:rPr>
              <a:t>适配产品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803900" y="1616434"/>
            <a:ext cx="5932805" cy="4799965"/>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10235" y="1616434"/>
            <a:ext cx="4800600" cy="4800600"/>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txBox="1"/>
          <p:nvPr/>
        </p:nvSpPr>
        <p:spPr>
          <a:xfrm>
            <a:off x="1041710" y="894552"/>
            <a:ext cx="5519460" cy="584775"/>
          </a:xfrm>
          <a:prstGeom prst="rect">
            <a:avLst/>
          </a:prstGeom>
          <a:noFill/>
        </p:spPr>
        <p:txBody>
          <a:bodyPr wrap="none" rtlCol="0">
            <a:spAutoFit/>
          </a:bodyPr>
          <a:lstStyle/>
          <a:p>
            <a:r>
              <a:rPr lang="zh-CN" altLang="en-US" sz="3200" dirty="0">
                <a:solidFill>
                  <a:schemeClr val="tx1">
                    <a:lumMod val="75000"/>
                    <a:lumOff val="25000"/>
                  </a:schemeClr>
                </a:solidFill>
                <a:ea typeface="苹方 特粗" panose="020B0800000000000000" charset="-122"/>
              </a:rPr>
              <a:t>数据采集和可视化、机器学习</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sp>
        <p:nvSpPr>
          <p:cNvPr id="5" name="文本框 4"/>
          <p:cNvSpPr txBox="1"/>
          <p:nvPr/>
        </p:nvSpPr>
        <p:spPr>
          <a:xfrm>
            <a:off x="6001385" y="1771374"/>
            <a:ext cx="5537835" cy="860425"/>
          </a:xfrm>
          <a:prstGeom prst="rect">
            <a:avLst/>
          </a:prstGeom>
          <a:noFill/>
        </p:spPr>
        <p:txBody>
          <a:bodyPr wrap="square" rtlCol="0" anchor="t">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使用每帧28个特征点作为原始数据，无重复的对其中每一对数据做差得到378组数据，将这些数据集合进SVM训练，最终输出分类结果，且生成了一些可视化效果以供鉴别过程中的正误。</a:t>
            </a:r>
          </a:p>
        </p:txBody>
      </p:sp>
      <p:pic>
        <p:nvPicPr>
          <p:cNvPr id="3" name="图片 4" descr="表格&#10;&#10;中度可信度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b="1022"/>
          <a:stretch>
            <a:fillRect/>
          </a:stretch>
        </p:blipFill>
        <p:spPr>
          <a:xfrm>
            <a:off x="6096000" y="2707999"/>
            <a:ext cx="2259965" cy="3362960"/>
          </a:xfrm>
          <a:prstGeom prst="rect">
            <a:avLst/>
          </a:prstGeom>
          <a:noFill/>
          <a:ln>
            <a:noFill/>
          </a:ln>
        </p:spPr>
      </p:pic>
      <p:pic>
        <p:nvPicPr>
          <p:cNvPr id="9" name="图片 9" descr="C:\Users\wxg\AppData\Local\Temp\WeChat Files\447b0a3b8ae40a3dfa53e429af12f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522335" y="2707999"/>
            <a:ext cx="2908300" cy="1928495"/>
          </a:xfrm>
          <a:prstGeom prst="rect">
            <a:avLst/>
          </a:prstGeom>
          <a:noFill/>
          <a:ln>
            <a:noFill/>
          </a:ln>
        </p:spPr>
      </p:pic>
      <p:sp>
        <p:nvSpPr>
          <p:cNvPr id="6" name="文本框 5"/>
          <p:cNvSpPr txBox="1"/>
          <p:nvPr/>
        </p:nvSpPr>
        <p:spPr>
          <a:xfrm>
            <a:off x="868680" y="1850749"/>
            <a:ext cx="4284345" cy="533400"/>
          </a:xfrm>
          <a:prstGeom prst="rect">
            <a:avLst/>
          </a:prstGeom>
          <a:noFill/>
          <a:ln w="9525">
            <a:noFill/>
          </a:ln>
        </p:spPr>
        <p:txBody>
          <a:bodyPr wrap="square">
            <a:spAutoFit/>
          </a:bodyPr>
          <a:lstStyle/>
          <a:p>
            <a:pPr indent="0">
              <a:lnSpc>
                <a:spcPct val="120000"/>
              </a:lnSpc>
            </a:pPr>
            <a:r>
              <a:rPr sz="1200" b="0" dirty="0" err="1">
                <a:latin typeface="苹方 中等" panose="020B0400000000000000" charset="-122"/>
                <a:ea typeface="苹方 中等" panose="020B0400000000000000" charset="-122"/>
              </a:rPr>
              <a:t>使用嵌入式系统采集了大量训练数据</a:t>
            </a:r>
            <a:endParaRPr sz="1200" b="0" dirty="0">
              <a:latin typeface="苹方 中等" panose="020B0400000000000000" charset="-122"/>
              <a:ea typeface="苹方 中等" panose="020B0400000000000000" charset="-122"/>
            </a:endParaRPr>
          </a:p>
          <a:p>
            <a:pPr indent="0">
              <a:lnSpc>
                <a:spcPct val="120000"/>
              </a:lnSpc>
            </a:pPr>
            <a:r>
              <a:rPr sz="1200" b="0" dirty="0" err="1">
                <a:latin typeface="苹方 中等" panose="020B0400000000000000" charset="-122"/>
                <a:ea typeface="苹方 中等" panose="020B0400000000000000" charset="-122"/>
              </a:rPr>
              <a:t>并进行可视化和打标</a:t>
            </a:r>
            <a:endParaRPr sz="1200" b="0" dirty="0">
              <a:latin typeface="苹方 中等" panose="020B0400000000000000" charset="-122"/>
              <a:ea typeface="苹方 中等" panose="020B0400000000000000" charset="-122"/>
            </a:endParaRPr>
          </a:p>
        </p:txBody>
      </p:sp>
      <p:cxnSp>
        <p:nvCxnSpPr>
          <p:cNvPr id="7" name="直接连接符 6"/>
          <p:cNvCxnSpPr/>
          <p:nvPr/>
        </p:nvCxnSpPr>
        <p:spPr>
          <a:xfrm>
            <a:off x="5577840" y="1850749"/>
            <a:ext cx="0" cy="4875530"/>
          </a:xfrm>
          <a:prstGeom prst="line">
            <a:avLst/>
          </a:prstGeom>
          <a:ln w="12700" cmpd="sng">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7284EE8-3FC8-4095-94E7-D02BE74C8FB9}"/>
              </a:ext>
            </a:extLst>
          </p:cNvPr>
          <p:cNvPicPr>
            <a:picLocks noChangeAspect="1"/>
          </p:cNvPicPr>
          <p:nvPr/>
        </p:nvPicPr>
        <p:blipFill>
          <a:blip r:embed="rId5"/>
          <a:stretch>
            <a:fillRect/>
          </a:stretch>
        </p:blipFill>
        <p:spPr>
          <a:xfrm>
            <a:off x="726949" y="2502259"/>
            <a:ext cx="4567172" cy="356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803900" y="1616434"/>
            <a:ext cx="5932805" cy="4799965"/>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10235" y="1616434"/>
            <a:ext cx="4800600" cy="4800600"/>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txBox="1"/>
          <p:nvPr/>
        </p:nvSpPr>
        <p:spPr>
          <a:xfrm>
            <a:off x="1041710" y="894552"/>
            <a:ext cx="5519460" cy="584775"/>
          </a:xfrm>
          <a:prstGeom prst="rect">
            <a:avLst/>
          </a:prstGeom>
          <a:noFill/>
        </p:spPr>
        <p:txBody>
          <a:bodyPr wrap="none" rtlCol="0">
            <a:spAutoFit/>
          </a:bodyPr>
          <a:lstStyle/>
          <a:p>
            <a:r>
              <a:rPr lang="zh-CN" altLang="en-US" sz="3200" dirty="0">
                <a:solidFill>
                  <a:schemeClr val="tx1">
                    <a:lumMod val="75000"/>
                    <a:lumOff val="25000"/>
                  </a:schemeClr>
                </a:solidFill>
                <a:ea typeface="苹方 特粗" panose="020B0800000000000000" charset="-122"/>
              </a:rPr>
              <a:t>数据采集和可视化、机器学习</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sp>
        <p:nvSpPr>
          <p:cNvPr id="5" name="文本框 4"/>
          <p:cNvSpPr txBox="1"/>
          <p:nvPr/>
        </p:nvSpPr>
        <p:spPr>
          <a:xfrm>
            <a:off x="6001385" y="1771374"/>
            <a:ext cx="5537835" cy="860425"/>
          </a:xfrm>
          <a:prstGeom prst="rect">
            <a:avLst/>
          </a:prstGeom>
          <a:noFill/>
        </p:spPr>
        <p:txBody>
          <a:bodyPr wrap="square" rtlCol="0" anchor="t">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使用每帧28个特征点作为原始数据，无重复的对其中每一对数据做差得到378组数据，将这些数据集合进SVM训练，最终输出分类结果，且生成了一些可视化效果以供鉴别过程中的正误。</a:t>
            </a:r>
          </a:p>
        </p:txBody>
      </p:sp>
      <p:sp>
        <p:nvSpPr>
          <p:cNvPr id="6" name="文本框 5"/>
          <p:cNvSpPr txBox="1"/>
          <p:nvPr/>
        </p:nvSpPr>
        <p:spPr>
          <a:xfrm>
            <a:off x="868680" y="1850749"/>
            <a:ext cx="4284345" cy="533400"/>
          </a:xfrm>
          <a:prstGeom prst="rect">
            <a:avLst/>
          </a:prstGeom>
          <a:noFill/>
          <a:ln w="9525">
            <a:noFill/>
          </a:ln>
        </p:spPr>
        <p:txBody>
          <a:bodyPr wrap="square">
            <a:spAutoFit/>
          </a:bodyPr>
          <a:lstStyle/>
          <a:p>
            <a:pPr indent="0">
              <a:lnSpc>
                <a:spcPct val="120000"/>
              </a:lnSpc>
            </a:pPr>
            <a:r>
              <a:rPr sz="1200" b="0" dirty="0" err="1">
                <a:latin typeface="苹方 中等" panose="020B0400000000000000" charset="-122"/>
                <a:ea typeface="苹方 中等" panose="020B0400000000000000" charset="-122"/>
              </a:rPr>
              <a:t>使用嵌入式系统采集了大量训练数据</a:t>
            </a:r>
            <a:endParaRPr sz="1200" b="0" dirty="0">
              <a:latin typeface="苹方 中等" panose="020B0400000000000000" charset="-122"/>
              <a:ea typeface="苹方 中等" panose="020B0400000000000000" charset="-122"/>
            </a:endParaRPr>
          </a:p>
          <a:p>
            <a:pPr indent="0">
              <a:lnSpc>
                <a:spcPct val="120000"/>
              </a:lnSpc>
            </a:pPr>
            <a:r>
              <a:rPr sz="1200" b="0" dirty="0" err="1">
                <a:latin typeface="苹方 中等" panose="020B0400000000000000" charset="-122"/>
                <a:ea typeface="苹方 中等" panose="020B0400000000000000" charset="-122"/>
              </a:rPr>
              <a:t>并进行可视化和打标</a:t>
            </a:r>
            <a:endParaRPr sz="1200" b="0" dirty="0">
              <a:latin typeface="苹方 中等" panose="020B0400000000000000" charset="-122"/>
              <a:ea typeface="苹方 中等" panose="020B0400000000000000" charset="-122"/>
            </a:endParaRPr>
          </a:p>
        </p:txBody>
      </p:sp>
      <p:cxnSp>
        <p:nvCxnSpPr>
          <p:cNvPr id="7" name="直接连接符 6"/>
          <p:cNvCxnSpPr/>
          <p:nvPr/>
        </p:nvCxnSpPr>
        <p:spPr>
          <a:xfrm>
            <a:off x="5577840" y="1850749"/>
            <a:ext cx="0" cy="4875530"/>
          </a:xfrm>
          <a:prstGeom prst="line">
            <a:avLst/>
          </a:prstGeom>
          <a:ln w="12700" cmpd="sng">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43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108075" y="1000718"/>
            <a:ext cx="2646878" cy="584775"/>
          </a:xfrm>
          <a:prstGeom prst="rect">
            <a:avLst/>
          </a:prstGeom>
          <a:noFill/>
        </p:spPr>
        <p:txBody>
          <a:bodyPr wrap="none" rtlCol="0">
            <a:spAutoFit/>
          </a:bodyPr>
          <a:lstStyle/>
          <a:p>
            <a:r>
              <a:rPr lang="zh-CN" altLang="en-US" sz="3200" dirty="0">
                <a:solidFill>
                  <a:schemeClr val="tx1">
                    <a:lumMod val="75000"/>
                    <a:lumOff val="25000"/>
                  </a:schemeClr>
                </a:solidFill>
                <a:latin typeface="苹方 特粗" panose="020B0800000000000000" charset="-122"/>
                <a:ea typeface="苹方 特粗" panose="020B0800000000000000" charset="-122"/>
              </a:rPr>
              <a:t>手环产品设计</a:t>
            </a:r>
          </a:p>
        </p:txBody>
      </p:sp>
      <p:sp>
        <p:nvSpPr>
          <p:cNvPr id="13" name="TextBox 24"/>
          <p:cNvSpPr txBox="1"/>
          <p:nvPr/>
        </p:nvSpPr>
        <p:spPr>
          <a:xfrm>
            <a:off x="1108075" y="1948451"/>
            <a:ext cx="7292975" cy="1609784"/>
          </a:xfrm>
          <a:prstGeom prst="rect">
            <a:avLst/>
          </a:prstGeom>
          <a:noFill/>
        </p:spPr>
        <p:txBody>
          <a:bodyPr wrap="square" lIns="91423" tIns="45712" rIns="91423" bIns="45712" rtlCol="0">
            <a:spAutoFit/>
          </a:bodyPr>
          <a:lstStyle/>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松紧弹簧结构和硅胶材料，适配不同粗细的手臂</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铜箔电极，柔性材料采集数据，贴合度更高</a:t>
            </a: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相比于目前的产品，体量更小、价格更低、稳定性更强</a:t>
            </a: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zh-CN" altLang="en-US" sz="1400" dirty="0">
              <a:solidFill>
                <a:schemeClr val="tx1"/>
              </a:solidFill>
              <a:latin typeface="苹方 中等" panose="020B0400000000000000" charset="-122"/>
              <a:ea typeface="苹方 中等" panose="020B04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sp>
        <p:nvSpPr>
          <p:cNvPr id="14" name="文本框 13">
            <a:extLst>
              <a:ext uri="{FF2B5EF4-FFF2-40B4-BE49-F238E27FC236}">
                <a16:creationId xmlns:a16="http://schemas.microsoft.com/office/drawing/2014/main" id="{D014F774-6C63-4F9A-B2A7-B3E8725A0165}"/>
              </a:ext>
            </a:extLst>
          </p:cNvPr>
          <p:cNvSpPr txBox="1"/>
          <p:nvPr/>
        </p:nvSpPr>
        <p:spPr>
          <a:xfrm>
            <a:off x="710931" y="6039304"/>
            <a:ext cx="1469596" cy="246221"/>
          </a:xfrm>
          <a:prstGeom prst="rect">
            <a:avLst/>
          </a:prstGeom>
          <a:noFill/>
          <a:ln w="9525">
            <a:noFill/>
          </a:ln>
        </p:spPr>
        <p:txBody>
          <a:bodyPr wrap="square">
            <a:spAutoFit/>
          </a:bodyPr>
          <a:lstStyle/>
          <a:p>
            <a:pPr indent="0" algn="ctr"/>
            <a:r>
              <a:rPr lang="zh-CN" altLang="en-US" sz="1000" dirty="0">
                <a:latin typeface="苹方 常规" panose="020B0300000000000000" charset="-122"/>
                <a:ea typeface="苹方 常规" panose="020B0300000000000000" charset="-122"/>
              </a:rPr>
              <a:t>第一版本</a:t>
            </a:r>
            <a:endParaRPr lang="zh-CN" altLang="en-US" sz="1000" b="0" dirty="0">
              <a:latin typeface="苹方 常规" panose="020B0300000000000000" charset="-122"/>
              <a:ea typeface="苹方 常规" panose="020B0300000000000000" charset="-122"/>
            </a:endParaRPr>
          </a:p>
        </p:txBody>
      </p:sp>
      <p:pic>
        <p:nvPicPr>
          <p:cNvPr id="3" name="图片 2">
            <a:extLst>
              <a:ext uri="{FF2B5EF4-FFF2-40B4-BE49-F238E27FC236}">
                <a16:creationId xmlns:a16="http://schemas.microsoft.com/office/drawing/2014/main" id="{7166EF71-2220-4EA7-93CE-4576061EEA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05" t="11130" r="10907" b="17593"/>
          <a:stretch/>
        </p:blipFill>
        <p:spPr>
          <a:xfrm>
            <a:off x="6182318" y="4152116"/>
            <a:ext cx="2593009" cy="1824253"/>
          </a:xfrm>
          <a:prstGeom prst="rect">
            <a:avLst/>
          </a:prstGeom>
        </p:spPr>
      </p:pic>
      <p:pic>
        <p:nvPicPr>
          <p:cNvPr id="5" name="图片 4">
            <a:extLst>
              <a:ext uri="{FF2B5EF4-FFF2-40B4-BE49-F238E27FC236}">
                <a16:creationId xmlns:a16="http://schemas.microsoft.com/office/drawing/2014/main" id="{191B70F0-A854-43FE-889B-32971941173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22" t="4845" r="10957" b="25"/>
          <a:stretch/>
        </p:blipFill>
        <p:spPr>
          <a:xfrm rot="5400000">
            <a:off x="761922" y="3724495"/>
            <a:ext cx="1804245" cy="2564570"/>
          </a:xfrm>
          <a:prstGeom prst="rect">
            <a:avLst/>
          </a:prstGeom>
        </p:spPr>
      </p:pic>
      <p:pic>
        <p:nvPicPr>
          <p:cNvPr id="8" name="图片 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110" t="34663" r="11092" b="25605"/>
          <a:stretch/>
        </p:blipFill>
        <p:spPr>
          <a:xfrm>
            <a:off x="3217899" y="4116777"/>
            <a:ext cx="2427527" cy="1824634"/>
          </a:xfrm>
          <a:prstGeom prst="rect">
            <a:avLst/>
          </a:prstGeom>
          <a:noFill/>
          <a:ln>
            <a:noFill/>
          </a:ln>
        </p:spPr>
      </p:pic>
      <p:sp>
        <p:nvSpPr>
          <p:cNvPr id="15" name="文本框 14">
            <a:extLst>
              <a:ext uri="{FF2B5EF4-FFF2-40B4-BE49-F238E27FC236}">
                <a16:creationId xmlns:a16="http://schemas.microsoft.com/office/drawing/2014/main" id="{29861834-0476-4F7A-B321-77706F7A6775}"/>
              </a:ext>
            </a:extLst>
          </p:cNvPr>
          <p:cNvSpPr txBox="1"/>
          <p:nvPr/>
        </p:nvSpPr>
        <p:spPr>
          <a:xfrm>
            <a:off x="3447505" y="6039304"/>
            <a:ext cx="1469596" cy="246221"/>
          </a:xfrm>
          <a:prstGeom prst="rect">
            <a:avLst/>
          </a:prstGeom>
          <a:noFill/>
          <a:ln w="9525">
            <a:noFill/>
          </a:ln>
        </p:spPr>
        <p:txBody>
          <a:bodyPr wrap="square">
            <a:spAutoFit/>
          </a:bodyPr>
          <a:lstStyle/>
          <a:p>
            <a:pPr indent="0" algn="ctr"/>
            <a:r>
              <a:rPr lang="zh-CN" altLang="en-US" sz="1000" dirty="0">
                <a:latin typeface="苹方 常规" panose="020B0300000000000000" charset="-122"/>
                <a:ea typeface="苹方 常规" panose="020B0300000000000000" charset="-122"/>
              </a:rPr>
              <a:t>第二版本</a:t>
            </a:r>
            <a:endParaRPr lang="zh-CN" altLang="en-US" sz="1000" b="0" dirty="0">
              <a:latin typeface="苹方 常规" panose="020B0300000000000000" charset="-122"/>
              <a:ea typeface="苹方 常规" panose="020B0300000000000000" charset="-122"/>
            </a:endParaRPr>
          </a:p>
        </p:txBody>
      </p:sp>
      <p:sp>
        <p:nvSpPr>
          <p:cNvPr id="16" name="文本框 15">
            <a:extLst>
              <a:ext uri="{FF2B5EF4-FFF2-40B4-BE49-F238E27FC236}">
                <a16:creationId xmlns:a16="http://schemas.microsoft.com/office/drawing/2014/main" id="{F5640E51-0C27-471E-9E78-8B0ADA4A59F2}"/>
              </a:ext>
            </a:extLst>
          </p:cNvPr>
          <p:cNvSpPr txBox="1"/>
          <p:nvPr/>
        </p:nvSpPr>
        <p:spPr>
          <a:xfrm>
            <a:off x="6683244" y="6039303"/>
            <a:ext cx="1469596" cy="246221"/>
          </a:xfrm>
          <a:prstGeom prst="rect">
            <a:avLst/>
          </a:prstGeom>
          <a:noFill/>
          <a:ln w="9525">
            <a:noFill/>
          </a:ln>
        </p:spPr>
        <p:txBody>
          <a:bodyPr wrap="square">
            <a:spAutoFit/>
          </a:bodyPr>
          <a:lstStyle/>
          <a:p>
            <a:pPr indent="0" algn="ctr"/>
            <a:r>
              <a:rPr lang="zh-CN" altLang="en-US" sz="1000" dirty="0">
                <a:latin typeface="苹方 常规" panose="020B0300000000000000" charset="-122"/>
                <a:ea typeface="苹方 常规" panose="020B0300000000000000" charset="-122"/>
              </a:rPr>
              <a:t>第三版本</a:t>
            </a:r>
            <a:endParaRPr lang="zh-CN" altLang="en-US" sz="1000" b="0" dirty="0">
              <a:latin typeface="苹方 常规" panose="020B0300000000000000" charset="-122"/>
              <a:ea typeface="苹方 常规" panose="020B0300000000000000" charset="-122"/>
            </a:endParaRPr>
          </a:p>
        </p:txBody>
      </p:sp>
      <p:sp>
        <p:nvSpPr>
          <p:cNvPr id="17" name="文本框 16">
            <a:extLst>
              <a:ext uri="{FF2B5EF4-FFF2-40B4-BE49-F238E27FC236}">
                <a16:creationId xmlns:a16="http://schemas.microsoft.com/office/drawing/2014/main" id="{09359482-B10F-49F8-A8F8-1E90D2990A26}"/>
              </a:ext>
            </a:extLst>
          </p:cNvPr>
          <p:cNvSpPr txBox="1"/>
          <p:nvPr/>
        </p:nvSpPr>
        <p:spPr>
          <a:xfrm>
            <a:off x="9689279" y="6039303"/>
            <a:ext cx="1469596" cy="246221"/>
          </a:xfrm>
          <a:prstGeom prst="rect">
            <a:avLst/>
          </a:prstGeom>
          <a:noFill/>
          <a:ln w="9525">
            <a:noFill/>
          </a:ln>
        </p:spPr>
        <p:txBody>
          <a:bodyPr wrap="square">
            <a:spAutoFit/>
          </a:bodyPr>
          <a:lstStyle/>
          <a:p>
            <a:pPr indent="0" algn="ctr"/>
            <a:r>
              <a:rPr lang="zh-CN" altLang="en-US" sz="1000" dirty="0">
                <a:latin typeface="苹方 常规" panose="020B0300000000000000" charset="-122"/>
                <a:ea typeface="苹方 常规" panose="020B0300000000000000" charset="-122"/>
              </a:rPr>
              <a:t>概念版本</a:t>
            </a:r>
            <a:endParaRPr lang="zh-CN" altLang="en-US" sz="1000" b="0" dirty="0">
              <a:latin typeface="苹方 常规" panose="020B0300000000000000" charset="-122"/>
              <a:ea typeface="苹方 常规" panose="020B0300000000000000" charset="-122"/>
            </a:endParaRPr>
          </a:p>
        </p:txBody>
      </p:sp>
      <p:pic>
        <p:nvPicPr>
          <p:cNvPr id="18" name="图片 10" descr="C:\Users\wxg\AppData\Local\Temp\WeChat Files\1848f58f1f340c155136b14e2c5505c.png">
            <a:extLst>
              <a:ext uri="{FF2B5EF4-FFF2-40B4-BE49-F238E27FC236}">
                <a16:creationId xmlns:a16="http://schemas.microsoft.com/office/drawing/2014/main" id="{8ACFCA99-7794-45B6-AFC1-2D5A96EBC9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r="7080" b="9669"/>
          <a:stretch>
            <a:fillRect/>
          </a:stretch>
        </p:blipFill>
        <p:spPr>
          <a:xfrm>
            <a:off x="9212335" y="4152116"/>
            <a:ext cx="2152939" cy="1839580"/>
          </a:xfrm>
          <a:prstGeom prst="rect">
            <a:avLst/>
          </a:prstGeom>
          <a:noFill/>
          <a:ln>
            <a:noFill/>
          </a:ln>
          <a:effectLst>
            <a:outerShdw blurRad="152400" dist="76200" dir="2700000" sx="1000" sy="1000" algn="tl" rotWithShape="0">
              <a:prstClr val="black"/>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3"/>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5" name="TextBox 7"/>
          <p:cNvSpPr txBox="1"/>
          <p:nvPr/>
        </p:nvSpPr>
        <p:spPr>
          <a:xfrm>
            <a:off x="802175" y="2679045"/>
            <a:ext cx="1808480" cy="58356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成果总结</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5" y="3778885"/>
            <a:ext cx="6256020" cy="1526171"/>
          </a:xfrm>
          <a:prstGeom prst="rect">
            <a:avLst/>
          </a:prstGeom>
          <a:noFill/>
        </p:spPr>
        <p:txBody>
          <a:bodyPr wrap="square" lIns="91423" tIns="45712" rIns="91423" bIns="45712" rtlCol="0">
            <a:spAutoFit/>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提出了一套</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识别手势的紧凑解决方案</a:t>
            </a:r>
            <a:endPar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巧妙地利用</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机器学习、图形学和医学影像方面的知识设计算法</a:t>
            </a: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设计了</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微型嵌入式系统</a:t>
            </a:r>
            <a:endParaRPr lang="en-US" altLang="zh-CN"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设计了可靠的</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产品外观和结构</a:t>
            </a:r>
            <a:endPar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3"/>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5" name="TextBox 7"/>
          <p:cNvSpPr txBox="1"/>
          <p:nvPr/>
        </p:nvSpPr>
        <p:spPr>
          <a:xfrm>
            <a:off x="802175" y="2679045"/>
            <a:ext cx="1826141" cy="58477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未来展望</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4" y="3778885"/>
            <a:ext cx="6589023" cy="1346891"/>
          </a:xfrm>
          <a:prstGeom prst="rect">
            <a:avLst/>
          </a:prstGeom>
          <a:noFill/>
        </p:spPr>
        <p:txBody>
          <a:bodyPr wrap="square" lIns="91423" tIns="45712" rIns="91423" bIns="45712" rtlCol="0">
            <a:spAutoFit/>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更高的刷新率，更具性价比</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更好的人机交互，同时可以考虑使用</a:t>
            </a:r>
            <a:r>
              <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FPC</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制作柔性电路板。</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算法方面，训练出更精准普适的识别模型。</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lvl="0" indent="-285750" defTabSz="1217930">
              <a:lnSpc>
                <a:spcPct val="150000"/>
              </a:lnSpc>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产品设计方面，配备电子屏幕，内置语音输入模块，实现双向交流</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p:txBody>
      </p:sp>
      <p:pic>
        <p:nvPicPr>
          <p:cNvPr id="8" name="图片 10" descr="C:\Users\wxg\AppData\Local\Temp\WeChat Files\1848f58f1f340c155136b14e2c5505c.png">
            <a:extLst>
              <a:ext uri="{FF2B5EF4-FFF2-40B4-BE49-F238E27FC236}">
                <a16:creationId xmlns:a16="http://schemas.microsoft.com/office/drawing/2014/main" id="{2795BE12-EFA2-4555-A15E-5314496A7E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7080" b="9669"/>
          <a:stretch>
            <a:fillRect/>
          </a:stretch>
        </p:blipFill>
        <p:spPr>
          <a:xfrm>
            <a:off x="8517255" y="3987800"/>
            <a:ext cx="2796540" cy="2389505"/>
          </a:xfrm>
          <a:prstGeom prst="rect">
            <a:avLst/>
          </a:prstGeom>
          <a:noFill/>
          <a:ln>
            <a:noFill/>
          </a:ln>
          <a:effectLst>
            <a:outerShdw blurRad="152400" dist="76200" dir="2700000" algn="tl" rotWithShape="0">
              <a:prstClr val="black">
                <a:alpha val="40000"/>
              </a:prstClr>
            </a:outerShdw>
          </a:effectLst>
        </p:spPr>
      </p:pic>
      <p:sp>
        <p:nvSpPr>
          <p:cNvPr id="10" name="文本框 9">
            <a:extLst>
              <a:ext uri="{FF2B5EF4-FFF2-40B4-BE49-F238E27FC236}">
                <a16:creationId xmlns:a16="http://schemas.microsoft.com/office/drawing/2014/main" id="{27ADFFF7-10E7-4349-87AE-4229B6F0C44B}"/>
              </a:ext>
            </a:extLst>
          </p:cNvPr>
          <p:cNvSpPr txBox="1"/>
          <p:nvPr/>
        </p:nvSpPr>
        <p:spPr>
          <a:xfrm>
            <a:off x="9335135" y="6522720"/>
            <a:ext cx="1160780" cy="245110"/>
          </a:xfrm>
          <a:prstGeom prst="rect">
            <a:avLst/>
          </a:prstGeom>
          <a:noFill/>
          <a:ln w="9525">
            <a:noFill/>
          </a:ln>
        </p:spPr>
        <p:txBody>
          <a:bodyPr wrap="square">
            <a:spAutoFit/>
          </a:bodyPr>
          <a:lstStyle/>
          <a:p>
            <a:pPr indent="0" algn="ctr"/>
            <a:r>
              <a:rPr lang="zh-CN" sz="1000" b="0" dirty="0">
                <a:latin typeface="苹方 常规" panose="020B0300000000000000" charset="-122"/>
                <a:ea typeface="苹方 常规" panose="020B0300000000000000" charset="-122"/>
              </a:rPr>
              <a:t>产品概念图</a:t>
            </a:r>
            <a:endParaRPr lang="zh-CN" altLang="en-US" sz="1000" b="0" dirty="0">
              <a:latin typeface="苹方 常规" panose="020B0300000000000000" charset="-122"/>
              <a:ea typeface="苹方 常规" panose="020B0300000000000000" charset="-122"/>
            </a:endParaRPr>
          </a:p>
        </p:txBody>
      </p:sp>
    </p:spTree>
    <p:extLst>
      <p:ext uri="{BB962C8B-B14F-4D97-AF65-F5344CB8AC3E}">
        <p14:creationId xmlns:p14="http://schemas.microsoft.com/office/powerpoint/2010/main" val="265514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3395980" y="1009650"/>
            <a:ext cx="5626735"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基于断层扫描的穿戴式手</a:t>
            </a:r>
            <a:r>
              <a:rPr lang="zh-CN"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势</a:t>
            </a: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识别</a:t>
            </a:r>
            <a:endParaRPr lang="en-US"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 张庭梁 王喆隆 林易佳 粟艺薇</a:t>
            </a: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172335" y="2148205"/>
            <a:ext cx="7847965" cy="922020"/>
          </a:xfrm>
          <a:prstGeom prst="rect">
            <a:avLst/>
          </a:prstGeom>
          <a:noFill/>
        </p:spPr>
        <p:txBody>
          <a:bodyPr wrap="square" rtlCol="0" anchor="t">
            <a:spAutoFit/>
          </a:bodyPr>
          <a:lstStyle/>
          <a:p>
            <a:pPr algn="ctr">
              <a:lnSpc>
                <a:spcPct val="100000"/>
              </a:lnSpc>
            </a:pPr>
            <a:r>
              <a:rPr lang="zh-CN" altLang="en-US" sz="54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汇报完毕   感谢倾听</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 name="1831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8778"/>
            <a:ext cx="10851992" cy="2860920"/>
            <a:chOff x="669925" y="-7983"/>
            <a:chExt cx="10851992" cy="2860920"/>
          </a:xfrm>
        </p:grpSpPr>
        <p:sp>
          <p:nvSpPr>
            <p:cNvPr id="23" name="ïS1íḍè"/>
            <p:cNvSpPr/>
            <p:nvPr/>
          </p:nvSpPr>
          <p:spPr>
            <a:xfrm>
              <a:off x="669925" y="-7983"/>
              <a:ext cx="10851358" cy="2860920"/>
            </a:xfrm>
            <a:prstGeom prst="rect">
              <a:avLst/>
            </a:prstGeom>
            <a:gradFill>
              <a:gsLst>
                <a:gs pos="0">
                  <a:srgbClr val="002060"/>
                </a:gs>
                <a:gs pos="100000">
                  <a:schemeClr val="accent2">
                    <a:alpha val="0"/>
                  </a:schemeClr>
                </a:gs>
                <a:gs pos="66000">
                  <a:schemeClr val="accent4">
                    <a:alpha val="100000"/>
                  </a:schemeClr>
                </a:gs>
              </a:gsLst>
              <a:lin ang="5400000" scaled="0"/>
            </a:gradFill>
            <a:ln>
              <a:noFill/>
            </a:ln>
            <a:effectLst>
              <a:outerShdw blurRad="63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4" name="ïşlîḓé"/>
            <p:cNvSpPr txBox="1"/>
            <p:nvPr/>
          </p:nvSpPr>
          <p:spPr>
            <a:xfrm>
              <a:off x="4545965" y="1035322"/>
              <a:ext cx="2992755" cy="956310"/>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dist" defTabSz="914400" rtl="0" eaLnBrk="1" fontAlgn="auto" latinLnBrk="0" hangingPunct="1">
                <a:lnSpc>
                  <a:spcPct val="100000"/>
                </a:lnSpc>
                <a:spcBef>
                  <a:spcPct val="0"/>
                </a:spcBef>
                <a:spcAft>
                  <a:spcPts val="0"/>
                </a:spcAft>
                <a:buClrTx/>
                <a:buSzTx/>
                <a:buFontTx/>
                <a:buNone/>
                <a:defRPr/>
              </a:pPr>
              <a:r>
                <a:rPr kumimoji="0" lang="en-US" altLang="zh-CN" sz="2000" u="none" strike="noStrike" kern="1200" cap="none" spc="600" normalizeH="0" baseline="0" noProof="0" dirty="0">
                  <a:ln>
                    <a:noFill/>
                  </a:ln>
                  <a:solidFill>
                    <a:schemeClr val="bg1"/>
                  </a:solidFill>
                  <a:effectLst/>
                  <a:uLnTx/>
                  <a:uFillTx/>
                  <a:latin typeface="苹方 常规" panose="020B0300000000000000" charset="-122"/>
                  <a:ea typeface="苹方 常规" panose="020B0300000000000000" charset="-122"/>
                  <a:cs typeface="+mn-ea"/>
                  <a:sym typeface="思源黑体" panose="020B0500000000000000" pitchFamily="34" charset="-122"/>
                </a:rPr>
                <a:t>CONTENTS</a:t>
              </a:r>
            </a:p>
          </p:txBody>
        </p:sp>
        <p:sp>
          <p:nvSpPr>
            <p:cNvPr id="33" name="ïşlîḓé"/>
            <p:cNvSpPr txBox="1"/>
            <p:nvPr/>
          </p:nvSpPr>
          <p:spPr>
            <a:xfrm>
              <a:off x="670560" y="774636"/>
              <a:ext cx="108513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5400" b="0" u="none" strike="noStrike" kern="1200" cap="none" spc="600" normalizeH="0" baseline="0" noProof="0" dirty="0">
                  <a:ln>
                    <a:noFill/>
                  </a:ln>
                  <a:solidFill>
                    <a:schemeClr val="bg1"/>
                  </a:solidFill>
                  <a:effectLst/>
                  <a:uLnTx/>
                  <a:uFillTx/>
                  <a:latin typeface="苹方 特粗" panose="020B0800000000000000" charset="-122"/>
                  <a:ea typeface="苹方 特粗" panose="020B0800000000000000" charset="-122"/>
                  <a:cs typeface="+mn-ea"/>
                  <a:sym typeface="思源黑体" panose="020B0500000000000000" pitchFamily="34" charset="-122"/>
                </a:rPr>
                <a:t>目录</a:t>
              </a:r>
            </a:p>
          </p:txBody>
        </p:sp>
      </p:grpSp>
      <p:grpSp>
        <p:nvGrpSpPr>
          <p:cNvPr id="35" name="组合 34"/>
          <p:cNvGrpSpPr/>
          <p:nvPr/>
        </p:nvGrpSpPr>
        <p:grpSpPr>
          <a:xfrm>
            <a:off x="6774815" y="2974340"/>
            <a:ext cx="2804160" cy="1569720"/>
            <a:chOff x="5149" y="5732"/>
            <a:chExt cx="4416" cy="2472"/>
          </a:xfrm>
        </p:grpSpPr>
        <p:grpSp>
          <p:nvGrpSpPr>
            <p:cNvPr id="7" name="îślíḋè"/>
            <p:cNvGrpSpPr/>
            <p:nvPr/>
          </p:nvGrpSpPr>
          <p:grpSpPr>
            <a:xfrm>
              <a:off x="5149" y="5732"/>
              <a:ext cx="4416" cy="2472"/>
              <a:chOff x="1199456" y="266750"/>
              <a:chExt cx="2804062" cy="1569660"/>
            </a:xfrm>
          </p:grpSpPr>
          <p:sp>
            <p:nvSpPr>
              <p:cNvPr id="16" name="iṩlíḍe"/>
              <p:cNvSpPr/>
              <p:nvPr/>
            </p:nvSpPr>
            <p:spPr>
              <a:xfrm>
                <a:off x="1199456" y="573812"/>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7" name="îśļiḓe"/>
              <p:cNvSpPr txBox="1"/>
              <p:nvPr/>
            </p:nvSpPr>
            <p:spPr>
              <a:xfrm>
                <a:off x="1322235" y="26675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2</a:t>
                </a:r>
              </a:p>
            </p:txBody>
          </p:sp>
          <p:sp>
            <p:nvSpPr>
              <p:cNvPr id="18" name="iṩļiḑe"/>
              <p:cNvSpPr/>
              <p:nvPr/>
            </p:nvSpPr>
            <p:spPr>
              <a:xfrm>
                <a:off x="2062650" y="573812"/>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项目背景</a:t>
                </a:r>
              </a:p>
            </p:txBody>
          </p:sp>
        </p:grpSp>
        <p:sp>
          <p:nvSpPr>
            <p:cNvPr id="26" name="PA-文本框 42"/>
            <p:cNvSpPr txBox="1"/>
            <p:nvPr>
              <p:custDataLst>
                <p:tags r:id="rId5"/>
              </p:custDataLst>
            </p:nvPr>
          </p:nvSpPr>
          <p:spPr>
            <a:xfrm>
              <a:off x="6509" y="6797"/>
              <a:ext cx="3052" cy="1276"/>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数量庞大的目标群体</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目前手势技术的局限性</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6" name="组合 35"/>
          <p:cNvGrpSpPr/>
          <p:nvPr/>
        </p:nvGrpSpPr>
        <p:grpSpPr>
          <a:xfrm>
            <a:off x="2130425" y="4577080"/>
            <a:ext cx="4244975" cy="1763395"/>
            <a:chOff x="9636" y="7280"/>
            <a:chExt cx="6685" cy="2777"/>
          </a:xfrm>
        </p:grpSpPr>
        <p:grpSp>
          <p:nvGrpSpPr>
            <p:cNvPr id="8" name="íSḷîḓè"/>
            <p:cNvGrpSpPr/>
            <p:nvPr/>
          </p:nvGrpSpPr>
          <p:grpSpPr>
            <a:xfrm>
              <a:off x="9636" y="7280"/>
              <a:ext cx="4418" cy="2472"/>
              <a:chOff x="1198186" y="1249730"/>
              <a:chExt cx="2805332" cy="1569660"/>
            </a:xfrm>
          </p:grpSpPr>
          <p:sp>
            <p:nvSpPr>
              <p:cNvPr id="13" name="íṡlïdé"/>
              <p:cNvSpPr/>
              <p:nvPr/>
            </p:nvSpPr>
            <p:spPr>
              <a:xfrm>
                <a:off x="1198186" y="1556792"/>
                <a:ext cx="864096" cy="864096"/>
              </a:xfrm>
              <a:prstGeom prst="rect">
                <a:avLst/>
              </a:prstGeom>
              <a:solidFill>
                <a:srgbClr val="577A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4" name="îš1ïḍè"/>
              <p:cNvSpPr txBox="1"/>
              <p:nvPr/>
            </p:nvSpPr>
            <p:spPr>
              <a:xfrm>
                <a:off x="1319465" y="1249730"/>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3</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5" name="îSlíḍé"/>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工作介绍</a:t>
                </a:r>
              </a:p>
            </p:txBody>
          </p:sp>
        </p:grpSp>
        <p:sp>
          <p:nvSpPr>
            <p:cNvPr id="27" name="PA-文本框 42"/>
            <p:cNvSpPr txBox="1"/>
            <p:nvPr>
              <p:custDataLst>
                <p:tags r:id="rId4"/>
              </p:custDataLst>
            </p:nvPr>
          </p:nvSpPr>
          <p:spPr>
            <a:xfrm>
              <a:off x="11110" y="8403"/>
              <a:ext cx="5211"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嵌入式电路设计制作</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产品设计</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数据采集可视化、机器学习</a:t>
              </a:r>
            </a:p>
            <a:p>
              <a:pPr indent="0" algn="l">
                <a:buFont typeface="Arial" panose="020B0604020202020204" pitchFamily="34" charset="0"/>
                <a:buNone/>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7" name="组合 36"/>
          <p:cNvGrpSpPr/>
          <p:nvPr/>
        </p:nvGrpSpPr>
        <p:grpSpPr>
          <a:xfrm>
            <a:off x="6767195" y="4592955"/>
            <a:ext cx="3597275" cy="1747520"/>
            <a:chOff x="14126" y="5732"/>
            <a:chExt cx="5665" cy="2752"/>
          </a:xfrm>
        </p:grpSpPr>
        <p:grpSp>
          <p:nvGrpSpPr>
            <p:cNvPr id="9" name="组合 8"/>
            <p:cNvGrpSpPr/>
            <p:nvPr/>
          </p:nvGrpSpPr>
          <p:grpSpPr>
            <a:xfrm>
              <a:off x="14126" y="5732"/>
              <a:ext cx="4416" cy="2472"/>
              <a:chOff x="10087735" y="2919616"/>
              <a:chExt cx="2804062" cy="1569660"/>
            </a:xfrm>
          </p:grpSpPr>
          <p:sp>
            <p:nvSpPr>
              <p:cNvPr id="10" name="í$ḷïḋé"/>
              <p:cNvSpPr/>
              <p:nvPr/>
            </p:nvSpPr>
            <p:spPr>
              <a:xfrm>
                <a:off x="10087735" y="3226678"/>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1" name="ïsḻíde"/>
              <p:cNvSpPr txBox="1"/>
              <p:nvPr/>
            </p:nvSpPr>
            <p:spPr>
              <a:xfrm>
                <a:off x="10181996" y="2919616"/>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4</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2" name="ïṧlïḑê"/>
              <p:cNvSpPr/>
              <p:nvPr/>
            </p:nvSpPr>
            <p:spPr>
              <a:xfrm>
                <a:off x="10950929" y="3226678"/>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成果总结</a:t>
                </a:r>
              </a:p>
            </p:txBody>
          </p:sp>
        </p:grpSp>
        <p:sp>
          <p:nvSpPr>
            <p:cNvPr id="28" name="PA-文本框 42"/>
            <p:cNvSpPr txBox="1"/>
            <p:nvPr>
              <p:custDataLst>
                <p:tags r:id="rId3"/>
              </p:custDataLst>
            </p:nvPr>
          </p:nvSpPr>
          <p:spPr>
            <a:xfrm>
              <a:off x="15607" y="6830"/>
              <a:ext cx="4184"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提出了识别手势紧凑解决方案</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使用机器学习、图形学等算法</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设计微型嵌入式系统</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制造可靠的产品结构</a:t>
              </a:r>
            </a:p>
          </p:txBody>
        </p:sp>
      </p:grpSp>
      <p:grpSp>
        <p:nvGrpSpPr>
          <p:cNvPr id="34" name="组合 33"/>
          <p:cNvGrpSpPr/>
          <p:nvPr/>
        </p:nvGrpSpPr>
        <p:grpSpPr>
          <a:xfrm>
            <a:off x="2130425" y="2974340"/>
            <a:ext cx="2805430" cy="1763395"/>
            <a:chOff x="659" y="7280"/>
            <a:chExt cx="4418" cy="2777"/>
          </a:xfrm>
        </p:grpSpPr>
        <p:grpSp>
          <p:nvGrpSpPr>
            <p:cNvPr id="3" name="iṧľîḑè"/>
            <p:cNvGrpSpPr/>
            <p:nvPr/>
          </p:nvGrpSpPr>
          <p:grpSpPr>
            <a:xfrm>
              <a:off x="659" y="7280"/>
              <a:ext cx="4418" cy="2472"/>
              <a:chOff x="1198186" y="1249730"/>
              <a:chExt cx="2805332" cy="1569660"/>
            </a:xfrm>
          </p:grpSpPr>
          <p:sp>
            <p:nvSpPr>
              <p:cNvPr id="29" name="iṥľîďê"/>
              <p:cNvSpPr/>
              <p:nvPr/>
            </p:nvSpPr>
            <p:spPr>
              <a:xfrm>
                <a:off x="1198186" y="1556792"/>
                <a:ext cx="864096" cy="8640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0" name="íŝliďé"/>
              <p:cNvSpPr txBox="1"/>
              <p:nvPr/>
            </p:nvSpPr>
            <p:spPr>
              <a:xfrm>
                <a:off x="1319466" y="124973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1</a:t>
                </a:r>
              </a:p>
            </p:txBody>
          </p:sp>
          <p:sp>
            <p:nvSpPr>
              <p:cNvPr id="31" name="íşḷïďê"/>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苹方 特粗" panose="020B0800000000000000" charset="-122"/>
                    <a:ea typeface="苹方 特粗" panose="020B0800000000000000" charset="-122"/>
                    <a:cs typeface="+mn-ea"/>
                    <a:sym typeface="思源黑体" panose="020B0500000000000000" pitchFamily="34" charset="-122"/>
                  </a:rPr>
                  <a:t>项目概述</a:t>
                </a:r>
              </a:p>
            </p:txBody>
          </p:sp>
        </p:grpSp>
        <p:sp>
          <p:nvSpPr>
            <p:cNvPr id="32" name="PA-文本框 42"/>
            <p:cNvSpPr txBox="1"/>
            <p:nvPr>
              <p:custDataLst>
                <p:tags r:id="rId2"/>
              </p:custDataLst>
            </p:nvPr>
          </p:nvSpPr>
          <p:spPr>
            <a:xfrm>
              <a:off x="2025" y="8403"/>
              <a:ext cx="3052"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手语实时翻译</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基于断层扫描的穿戴式手势识别</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9"/>
          <p:cNvSpPr/>
          <p:nvPr/>
        </p:nvSpPr>
        <p:spPr>
          <a:xfrm>
            <a:off x="1377950" y="1117600"/>
            <a:ext cx="9597390" cy="78549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本项目旨在设计一款可以实现</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手语实时翻译的手势识别智能手环</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，帮助手语使用者在日常生活中与其他语言使用者进行顺畅的交流。</a:t>
            </a:r>
          </a:p>
        </p:txBody>
      </p:sp>
      <p:grpSp>
        <p:nvGrpSpPr>
          <p:cNvPr id="66" name="组合 65"/>
          <p:cNvGrpSpPr/>
          <p:nvPr/>
        </p:nvGrpSpPr>
        <p:grpSpPr>
          <a:xfrm>
            <a:off x="317500" y="290830"/>
            <a:ext cx="2802255" cy="577850"/>
            <a:chOff x="500" y="475"/>
            <a:chExt cx="4413" cy="910"/>
          </a:xfrm>
        </p:grpSpPr>
        <p:sp>
          <p:nvSpPr>
            <p:cNvPr id="57" name="Freeform 19"/>
            <p:cNvSpPr/>
            <p:nvPr/>
          </p:nvSpPr>
          <p:spPr bwMode="auto">
            <a:xfrm flipH="1">
              <a:off x="500" y="475"/>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1059" y="595"/>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745" y="639"/>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一、项目概述</a:t>
              </a:r>
            </a:p>
          </p:txBody>
        </p:sp>
      </p:grpSp>
      <p:sp>
        <p:nvSpPr>
          <p:cNvPr id="61" name="Rectangle 29"/>
          <p:cNvSpPr/>
          <p:nvPr/>
        </p:nvSpPr>
        <p:spPr>
          <a:xfrm>
            <a:off x="1377950" y="2055495"/>
            <a:ext cx="9597390" cy="104203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团队提出了一种</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基于断层扫描的穿戴式手势识别方法</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。其</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借鉴CT、PET、MRI（核磁共振）医学影像设备使用的断层扫描算法，通过环状排布的电极采集阻抗信息逆推肌肉收缩情况，从而实现穿戴手环来识别手势，更能进一步结合手臂状态实现手语实时翻译。</a:t>
            </a:r>
          </a:p>
        </p:txBody>
      </p:sp>
      <p:sp>
        <p:nvSpPr>
          <p:cNvPr id="62" name="Rectangle 29"/>
          <p:cNvSpPr/>
          <p:nvPr/>
        </p:nvSpPr>
        <p:spPr>
          <a:xfrm>
            <a:off x="1377950" y="3241040"/>
            <a:ext cx="9596755" cy="52895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 本项目有着</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广阔的应用前景</a:t>
            </a:r>
            <a:r>
              <a:rPr lang="zh-CN" altLang="en-US" sz="1600" b="1" dirty="0">
                <a:solidFill>
                  <a:schemeClr val="accent4">
                    <a:lumMod val="75000"/>
                  </a:schemeClr>
                </a:solidFill>
                <a:ea typeface="苹方 中等" panose="020B0400000000000000" charset="-122"/>
                <a:sym typeface="FZHei-B01S" panose="02010601030101010101" pitchFamily="2" charset="-122"/>
              </a:rPr>
              <a:t>、众多的目标用户和极大的社会价值。</a:t>
            </a:r>
          </a:p>
        </p:txBody>
      </p:sp>
      <p:pic>
        <p:nvPicPr>
          <p:cNvPr id="63" name="图片 12"/>
          <p:cNvPicPr>
            <a:picLocks noChangeAspect="1" noChangeArrowheads="1"/>
          </p:cNvPicPr>
          <p:nvPr/>
        </p:nvPicPr>
        <p:blipFill>
          <a:blip r:embed="rId3">
            <a:extLst>
              <a:ext uri="{28A0092B-C50C-407E-A947-70E740481C1C}">
                <a14:useLocalDpi xmlns:a14="http://schemas.microsoft.com/office/drawing/2010/main" val="0"/>
              </a:ext>
            </a:extLst>
          </a:blip>
          <a:srcRect l="24940" t="24592" r="24578" b="24445"/>
          <a:stretch>
            <a:fillRect/>
          </a:stretch>
        </p:blipFill>
        <p:spPr>
          <a:xfrm>
            <a:off x="3108325" y="4180205"/>
            <a:ext cx="2165350" cy="1778000"/>
          </a:xfrm>
          <a:prstGeom prst="rect">
            <a:avLst/>
          </a:prstGeom>
          <a:noFill/>
          <a:ln>
            <a:noFill/>
          </a:ln>
        </p:spPr>
      </p:pic>
      <p:pic>
        <p:nvPicPr>
          <p:cNvPr id="64" name="图片 17" descr="桌子上放了游戏机&#10;&#10;低可信度描述已自动生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444615" y="4180205"/>
            <a:ext cx="2370455" cy="1778635"/>
          </a:xfrm>
          <a:prstGeom prst="rect">
            <a:avLst/>
          </a:prstGeom>
          <a:noFill/>
          <a:ln>
            <a:noFill/>
          </a:ln>
        </p:spPr>
      </p:pic>
      <p:sp>
        <p:nvSpPr>
          <p:cNvPr id="100" name="文本框 99"/>
          <p:cNvSpPr txBox="1"/>
          <p:nvPr/>
        </p:nvSpPr>
        <p:spPr>
          <a:xfrm>
            <a:off x="3376295" y="6056630"/>
            <a:ext cx="163004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常规" panose="020B0300000000000000" charset="-122"/>
              </a:rPr>
              <a:t>产品概念图</a:t>
            </a:r>
            <a:r>
              <a:rPr lang="en-US" sz="700" b="0">
                <a:latin typeface="苹方 常规" panose="020B0300000000000000" charset="-122"/>
                <a:ea typeface="苹方 常规" panose="020B0300000000000000" charset="-122"/>
                <a:cs typeface="苹方 常规" panose="020B0300000000000000" charset="-122"/>
              </a:rPr>
              <a:t> </a:t>
            </a:r>
            <a:endParaRPr lang="en-US" altLang="en-US" sz="700" b="0">
              <a:latin typeface="苹方 常规" panose="020B0300000000000000" charset="-122"/>
              <a:ea typeface="苹方 常规" panose="020B0300000000000000" charset="-122"/>
              <a:cs typeface="苹方 常规" panose="020B0300000000000000" charset="-122"/>
            </a:endParaRPr>
          </a:p>
        </p:txBody>
      </p:sp>
      <p:sp>
        <p:nvSpPr>
          <p:cNvPr id="65" name="文本框 64"/>
          <p:cNvSpPr txBox="1"/>
          <p:nvPr/>
        </p:nvSpPr>
        <p:spPr>
          <a:xfrm>
            <a:off x="6651625" y="6056630"/>
            <a:ext cx="195643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中等" panose="020B0400000000000000" charset="-122"/>
              </a:rPr>
              <a:t>初代产品实体图</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65892" y="3133108"/>
            <a:ext cx="2621280" cy="1076325"/>
          </a:xfrm>
          <a:prstGeom prst="rect">
            <a:avLst/>
          </a:prstGeom>
          <a:noFill/>
        </p:spPr>
        <p:txBody>
          <a:bodyPr wrap="none" rtlCol="0">
            <a:spAutoFit/>
          </a:bodyPr>
          <a:lstStyle/>
          <a:p>
            <a:pPr algn="l"/>
            <a:r>
              <a:rPr lang="zh-CN" sz="3200" dirty="0">
                <a:solidFill>
                  <a:schemeClr val="tx1">
                    <a:lumMod val="75000"/>
                    <a:lumOff val="25000"/>
                  </a:schemeClr>
                </a:solidFill>
                <a:latin typeface="苹方 特粗" panose="020B0800000000000000" charset="-122"/>
                <a:ea typeface="苹方 特粗" panose="020B0800000000000000" charset="-122"/>
              </a:rPr>
              <a:t>数量庞大的</a:t>
            </a:r>
          </a:p>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听障人士群体</a:t>
            </a:r>
          </a:p>
        </p:txBody>
      </p:sp>
      <p:sp>
        <p:nvSpPr>
          <p:cNvPr id="13" name="Google Shape;86;p19"/>
          <p:cNvSpPr txBox="1"/>
          <p:nvPr/>
        </p:nvSpPr>
        <p:spPr>
          <a:xfrm>
            <a:off x="672465" y="2557145"/>
            <a:ext cx="3183890" cy="575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Large Amounts</a:t>
            </a:r>
          </a:p>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of users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55178" y="3521710"/>
            <a:ext cx="6170930" cy="1359475"/>
          </a:xfrm>
          <a:prstGeom prst="rect">
            <a:avLst/>
          </a:prstGeom>
        </p:spPr>
        <p:txBody>
          <a:bodyPr wrap="square">
            <a:spAutoFit/>
          </a:bodyPr>
          <a:lstStyle/>
          <a:p>
            <a:pPr lvl="0">
              <a:lnSpc>
                <a:spcPts val="2000"/>
              </a:lnSpc>
              <a:defRPr/>
            </a:pPr>
            <a:r>
              <a:rPr lang="zh-CN" altLang="en-US" sz="1600" dirty="0">
                <a:latin typeface="苹方 中等" panose="020B0400000000000000" charset="-122"/>
                <a:ea typeface="苹方 中等" panose="020B0400000000000000" charset="-122"/>
                <a:sym typeface="FZHei-B01S" panose="02010601030101010101" pitchFamily="2" charset="-122"/>
              </a:rPr>
              <a:t>中国有2700万以上的聋哑人，大约占全国人口的2%，这一数字还在不断增长</a:t>
            </a:r>
            <a:endParaRPr lang="en-US" altLang="zh-CN" sz="1600" dirty="0">
              <a:latin typeface="苹方 中等" panose="020B0400000000000000" charset="-122"/>
              <a:ea typeface="苹方 中等" panose="020B0400000000000000" charset="-122"/>
              <a:sym typeface="FZHei-B01S" panose="02010601030101010101" pitchFamily="2" charset="-122"/>
            </a:endParaRPr>
          </a:p>
          <a:p>
            <a:pPr lvl="0">
              <a:lnSpc>
                <a:spcPts val="2000"/>
              </a:lnSpc>
              <a:defRPr/>
            </a:pP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600" dirty="0">
                <a:latin typeface="苹方 中等" panose="020B0400000000000000" charset="-122"/>
                <a:ea typeface="苹方 中等" panose="020B0400000000000000" charset="-122"/>
                <a:sym typeface="FZHei-B01S" panose="02010601030101010101" pitchFamily="2" charset="-122"/>
              </a:rPr>
              <a:t>听障人士会使用手语作为常用的沟通方式，但</a:t>
            </a: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手语作为一种独立语言，学习成本较高</a:t>
            </a: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sp>
        <p:nvSpPr>
          <p:cNvPr id="16" name="矩形 15"/>
          <p:cNvSpPr/>
          <p:nvPr/>
        </p:nvSpPr>
        <p:spPr>
          <a:xfrm>
            <a:off x="5498465" y="553720"/>
            <a:ext cx="5899785" cy="2241550"/>
          </a:xfrm>
          <a:prstGeom prst="rect">
            <a:avLst/>
          </a:prstGeom>
          <a:blipFill rotWithShape="1">
            <a:blip r:embed="rId3">
              <a:alphaModFix amt="59000"/>
            </a:blip>
            <a:stretch>
              <a:fillRect t="-32000" b="-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14730"/>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现有手势识别技术的</a:t>
            </a:r>
          </a:p>
          <a:p>
            <a:pPr algn="l"/>
            <a:r>
              <a:rPr lang="zh-CN" sz="3200" dirty="0">
                <a:solidFill>
                  <a:schemeClr val="tx1">
                    <a:lumMod val="75000"/>
                    <a:lumOff val="25000"/>
                  </a:schemeClr>
                </a:solidFill>
                <a:latin typeface="苹方 特粗" panose="020B0800000000000000" charset="-122"/>
                <a:ea typeface="苹方 特粗" panose="020B0800000000000000" charset="-122"/>
              </a:rPr>
              <a:t>局限性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Limitations of existing gesture recognition technologies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703570" y="868680"/>
            <a:ext cx="6170930" cy="1609800"/>
          </a:xfrm>
          <a:prstGeom prst="rect">
            <a:avLst/>
          </a:prstGeom>
        </p:spPr>
        <p:txBody>
          <a:bodyPr wrap="square">
            <a:spAutoFit/>
          </a:bodyPr>
          <a:lstStyle/>
          <a:p>
            <a:pPr lvl="0" algn="l">
              <a:lnSpc>
                <a:spcPts val="2000"/>
              </a:lnSpc>
              <a:defRPr/>
            </a:pP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肌电传感                                   肌电信号不准确</a:t>
            </a: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摄像头图像识别                        手势识别相机需外置</a:t>
            </a: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en-US" altLang="zh-CN" sz="1600" dirty="0">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弯曲传感                                  弯曲传感体积太大且鲁棒性低</a:t>
            </a:r>
          </a:p>
          <a:p>
            <a:pPr lvl="0" algn="l">
              <a:lnSpc>
                <a:spcPts val="2000"/>
              </a:lnSpc>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pic>
        <p:nvPicPr>
          <p:cNvPr id="3" name="图片 1" descr="C:/Users/62660/AppData/Local/Temp/kaimatting/20220414171958/output_aiMatting_20220414172038.pngoutput_aiMatting_20220414172038"/>
          <p:cNvPicPr>
            <a:picLocks noChangeAspect="1" noChangeArrowheads="1"/>
          </p:cNvPicPr>
          <p:nvPr/>
        </p:nvPicPr>
        <p:blipFill>
          <a:blip r:embed="rId3"/>
          <a:srcRect t="-1049"/>
          <a:stretch>
            <a:fillRect/>
          </a:stretch>
        </p:blipFill>
        <p:spPr>
          <a:xfrm>
            <a:off x="4621123" y="3068320"/>
            <a:ext cx="4289832" cy="2438400"/>
          </a:xfrm>
          <a:prstGeom prst="rect">
            <a:avLst/>
          </a:prstGeom>
          <a:noFill/>
          <a:ln>
            <a:noFill/>
          </a:ln>
        </p:spPr>
      </p:pic>
      <p:sp>
        <p:nvSpPr>
          <p:cNvPr id="4" name="Rectangle 29"/>
          <p:cNvSpPr/>
          <p:nvPr/>
        </p:nvSpPr>
        <p:spPr>
          <a:xfrm>
            <a:off x="3448685" y="5687153"/>
            <a:ext cx="6170930" cy="347345"/>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常见的手势识别技术</a:t>
            </a:r>
          </a:p>
        </p:txBody>
      </p:sp>
      <p:cxnSp>
        <p:nvCxnSpPr>
          <p:cNvPr id="6" name="直接箭头连接符 5">
            <a:extLst>
              <a:ext uri="{FF2B5EF4-FFF2-40B4-BE49-F238E27FC236}">
                <a16:creationId xmlns:a16="http://schemas.microsoft.com/office/drawing/2014/main" id="{7B6DFE2B-53B0-4896-8A83-864725A7D746}"/>
              </a:ext>
            </a:extLst>
          </p:cNvPr>
          <p:cNvCxnSpPr/>
          <p:nvPr/>
        </p:nvCxnSpPr>
        <p:spPr>
          <a:xfrm>
            <a:off x="7001510" y="1041400"/>
            <a:ext cx="145732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D91819D0-3DF8-49D3-93FF-6BA7EFE43B86}"/>
              </a:ext>
            </a:extLst>
          </p:cNvPr>
          <p:cNvCxnSpPr>
            <a:cxnSpLocks/>
          </p:cNvCxnSpPr>
          <p:nvPr/>
        </p:nvCxnSpPr>
        <p:spPr>
          <a:xfrm>
            <a:off x="7506335" y="1541780"/>
            <a:ext cx="9525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69E23101-9E03-4889-9A51-6C9DA3010771}"/>
              </a:ext>
            </a:extLst>
          </p:cNvPr>
          <p:cNvCxnSpPr>
            <a:cxnSpLocks/>
          </p:cNvCxnSpPr>
          <p:nvPr/>
        </p:nvCxnSpPr>
        <p:spPr>
          <a:xfrm>
            <a:off x="6925310" y="2094230"/>
            <a:ext cx="153352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29">
            <a:extLst>
              <a:ext uri="{FF2B5EF4-FFF2-40B4-BE49-F238E27FC236}">
                <a16:creationId xmlns:a16="http://schemas.microsoft.com/office/drawing/2014/main" id="{01F304C1-4BED-4960-94A9-4FC88E8A7449}"/>
              </a:ext>
            </a:extLst>
          </p:cNvPr>
          <p:cNvSpPr/>
          <p:nvPr/>
        </p:nvSpPr>
        <p:spPr>
          <a:xfrm>
            <a:off x="7375525" y="5687153"/>
            <a:ext cx="6170930" cy="321306"/>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目前的可行产品</a:t>
            </a:r>
          </a:p>
        </p:txBody>
      </p:sp>
      <p:pic>
        <p:nvPicPr>
          <p:cNvPr id="24" name="图片 23">
            <a:extLst>
              <a:ext uri="{FF2B5EF4-FFF2-40B4-BE49-F238E27FC236}">
                <a16:creationId xmlns:a16="http://schemas.microsoft.com/office/drawing/2014/main" id="{CAE2454A-59F6-4CDD-86DB-6674EAC117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0955" y="3322246"/>
            <a:ext cx="3178119" cy="2114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4">
            <a:extLst>
              <a:ext uri="{FF2B5EF4-FFF2-40B4-BE49-F238E27FC236}">
                <a16:creationId xmlns:a16="http://schemas.microsoft.com/office/drawing/2014/main" id="{7DF2057B-2707-43A6-A821-5DD6079EFAD9}"/>
              </a:ext>
            </a:extLst>
          </p:cNvPr>
          <p:cNvSpPr/>
          <p:nvPr/>
        </p:nvSpPr>
        <p:spPr>
          <a:xfrm>
            <a:off x="4478020" y="367030"/>
            <a:ext cx="7292975" cy="2624664"/>
          </a:xfrm>
          <a:prstGeom prst="roundRect">
            <a:avLst>
              <a:gd name="adj" fmla="val 68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509993" y="3382853"/>
            <a:ext cx="7292975" cy="3221355"/>
          </a:xfrm>
          <a:prstGeom prst="roundRect">
            <a:avLst>
              <a:gd name="adj" fmla="val 68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hteck 38"/>
          <p:cNvSpPr/>
          <p:nvPr/>
        </p:nvSpPr>
        <p:spPr>
          <a:xfrm>
            <a:off x="0" y="0"/>
            <a:ext cx="3787140"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389032" y="3208673"/>
            <a:ext cx="2621280" cy="1014730"/>
          </a:xfrm>
          <a:prstGeom prst="rect">
            <a:avLst/>
          </a:prstGeom>
          <a:noFill/>
        </p:spPr>
        <p:txBody>
          <a:bodyPr wrap="none" rtlCol="0">
            <a:spAutoFit/>
          </a:bodyPr>
          <a:lstStyle/>
          <a:p>
            <a:r>
              <a:rPr lang="zh-CN" sz="2800" dirty="0">
                <a:solidFill>
                  <a:schemeClr val="tx1">
                    <a:lumMod val="75000"/>
                    <a:lumOff val="25000"/>
                  </a:schemeClr>
                </a:solidFill>
                <a:latin typeface="苹方 特粗" panose="020B0800000000000000" charset="-122"/>
                <a:ea typeface="苹方 特粗" panose="020B0800000000000000" charset="-122"/>
              </a:rPr>
              <a:t>智能手语</a:t>
            </a:r>
          </a:p>
          <a:p>
            <a:r>
              <a:rPr lang="zh-CN" sz="3200" dirty="0">
                <a:solidFill>
                  <a:schemeClr val="tx1">
                    <a:lumMod val="75000"/>
                    <a:lumOff val="25000"/>
                  </a:schemeClr>
                </a:solidFill>
                <a:latin typeface="苹方 特粗" panose="020B0800000000000000" charset="-122"/>
                <a:ea typeface="苹方 特粗" panose="020B0800000000000000" charset="-122"/>
              </a:rPr>
              <a:t>翻译设备调研</a:t>
            </a:r>
          </a:p>
        </p:txBody>
      </p:sp>
      <p:sp>
        <p:nvSpPr>
          <p:cNvPr id="13" name="Google Shape;86;p19"/>
          <p:cNvSpPr txBox="1"/>
          <p:nvPr/>
        </p:nvSpPr>
        <p:spPr>
          <a:xfrm>
            <a:off x="415702" y="2556960"/>
            <a:ext cx="3183654" cy="310226"/>
          </a:xfrm>
          <a:prstGeom prst="rect">
            <a:avLst/>
          </a:prstGeom>
          <a:noFill/>
          <a:ln>
            <a:noFill/>
          </a:ln>
        </p:spPr>
        <p:txBody>
          <a:bodyPr spcFirstLastPara="1" wrap="square" lIns="91425" tIns="45700" rIns="91425" bIns="45700" anchor="t" anchorCtr="0">
            <a:noAutofit/>
          </a:bodyPr>
          <a:lstStyle/>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Research on Intelligent</a:t>
            </a:r>
          </a:p>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sign translation equipment</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4719638" y="854872"/>
            <a:ext cx="3376611" cy="1609800"/>
          </a:xfrm>
          <a:prstGeom prst="rect">
            <a:avLst/>
          </a:prstGeom>
        </p:spPr>
        <p:txBody>
          <a:bodyPr wrap="square">
            <a:spAutoFit/>
          </a:bodyPr>
          <a:lstStyle/>
          <a:p>
            <a:pPr lvl="0" algn="l">
              <a:lnSpc>
                <a:spcPts val="2000"/>
              </a:lnSpc>
              <a:defRPr/>
            </a:pPr>
            <a:r>
              <a:rPr lang="zh-CN" altLang="en-US" sz="1400" dirty="0">
                <a:latin typeface="苹方 中等" panose="020B0400000000000000" charset="-122"/>
                <a:ea typeface="苹方 中等" panose="020B0400000000000000" charset="-122"/>
                <a:sym typeface="FZHei-B01S" panose="02010601030101010101" pitchFamily="2" charset="-122"/>
              </a:rPr>
              <a:t>相关产品</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主要分为</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基于计算机视觉记录和基于数据</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的手套记录两种不同的类型。</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对于听障人士来说，</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高昂的价格、笨重的设备、不精准的识别与翻译</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和有限的使用场景让以上产品难以在现实中使用。</a:t>
            </a:r>
          </a:p>
        </p:txBody>
      </p:sp>
      <p:sp>
        <p:nvSpPr>
          <p:cNvPr id="4" name="Rectangle 29"/>
          <p:cNvSpPr/>
          <p:nvPr/>
        </p:nvSpPr>
        <p:spPr>
          <a:xfrm>
            <a:off x="8589011" y="6011545"/>
            <a:ext cx="2979420" cy="245110"/>
          </a:xfrm>
          <a:prstGeom prst="rect">
            <a:avLst/>
          </a:prstGeom>
        </p:spPr>
        <p:txBody>
          <a:bodyPr wrap="square">
            <a:spAutoFit/>
          </a:bodyPr>
          <a:lstStyle/>
          <a:p>
            <a:pPr indent="304800" algn="ctr"/>
            <a:r>
              <a:rPr 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AI</a:t>
            </a:r>
            <a:r>
              <a:rPr lang="zh-CN" alt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手语</a:t>
            </a:r>
            <a:r>
              <a:rPr lang="zh-CN"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主播在冬奥会期间的应用</a:t>
            </a:r>
            <a:endParaRPr lang="zh-CN" altLang="en-US" sz="1000" dirty="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endParaRPr>
          </a:p>
        </p:txBody>
      </p:sp>
      <p:sp>
        <p:nvSpPr>
          <p:cNvPr id="100" name="文本框 99"/>
          <p:cNvSpPr txBox="1"/>
          <p:nvPr/>
        </p:nvSpPr>
        <p:spPr>
          <a:xfrm>
            <a:off x="4719638" y="4085589"/>
            <a:ext cx="3376611" cy="1600438"/>
          </a:xfrm>
          <a:prstGeom prst="rect">
            <a:avLst/>
          </a:prstGeom>
          <a:noFill/>
          <a:ln w="9525">
            <a:noFill/>
          </a:ln>
        </p:spPr>
        <p:txBody>
          <a:bodyPr wrap="square">
            <a:spAutoFit/>
          </a:bodyPr>
          <a:lstStyle/>
          <a:p>
            <a:pPr indent="0">
              <a:buNone/>
            </a:pPr>
            <a:endParaRPr lang="zh-CN" altLang="en-US" sz="1400" b="1" dirty="0">
              <a:latin typeface="苹方 中等" panose="020B0400000000000000" charset="-122"/>
              <a:ea typeface="苹方 中等" panose="020B0400000000000000" charset="-122"/>
            </a:endParaRPr>
          </a:p>
          <a:p>
            <a:pPr indent="0">
              <a:buNone/>
            </a:pPr>
            <a:endParaRPr lang="zh-CN" altLang="en-US" sz="1400" b="0" dirty="0">
              <a:latin typeface="苹方 中等" panose="020B0400000000000000" charset="-122"/>
              <a:ea typeface="苹方 中等" panose="020B0400000000000000" charset="-122"/>
            </a:endParaRPr>
          </a:p>
          <a:p>
            <a:pPr indent="0">
              <a:buNone/>
            </a:pPr>
            <a:r>
              <a:rPr lang="zh-CN" altLang="en-US" sz="1400" b="0" dirty="0">
                <a:latin typeface="苹方 中等" panose="020B0400000000000000" charset="-122"/>
                <a:ea typeface="苹方 中等" panose="020B0400000000000000" charset="-122"/>
              </a:rPr>
              <a:t>“冬奥手语播报数字人” 通过语义蒸馏及手语翻译快编模型，</a:t>
            </a:r>
            <a:r>
              <a:rPr lang="zh-CN" altLang="en-US" sz="1400" b="1" dirty="0">
                <a:latin typeface="苹方 中等" panose="020B0400000000000000" charset="-122"/>
                <a:ea typeface="苹方 中等" panose="020B0400000000000000" charset="-122"/>
              </a:rPr>
              <a:t>实现新闻播报语音蒸馏成语义高度接近的手语文字，并翻译成符合手语习惯的语序。</a:t>
            </a:r>
          </a:p>
          <a:p>
            <a:pPr indent="0">
              <a:buNone/>
            </a:pPr>
            <a:endParaRPr lang="zh-CN" altLang="en-US" sz="1400" b="0" dirty="0">
              <a:latin typeface="苹方 中等" panose="020B0400000000000000" charset="-122"/>
              <a:ea typeface="苹方 中等" panose="020B0400000000000000" charset="-122"/>
            </a:endParaRPr>
          </a:p>
        </p:txBody>
      </p:sp>
      <p:pic>
        <p:nvPicPr>
          <p:cNvPr id="15" name="图片 15"/>
          <p:cNvPicPr>
            <a:picLocks noChangeAspect="1"/>
          </p:cNvPicPr>
          <p:nvPr/>
        </p:nvPicPr>
        <p:blipFill>
          <a:blip r:embed="rId3"/>
          <a:srcRect l="24665"/>
          <a:stretch>
            <a:fillRect/>
          </a:stretch>
        </p:blipFill>
        <p:spPr>
          <a:xfrm>
            <a:off x="8463281" y="3601733"/>
            <a:ext cx="3105786" cy="2289797"/>
          </a:xfrm>
          <a:prstGeom prst="rect">
            <a:avLst/>
          </a:prstGeom>
        </p:spPr>
      </p:pic>
      <p:pic>
        <p:nvPicPr>
          <p:cNvPr id="24" name="图片 23">
            <a:extLst>
              <a:ext uri="{FF2B5EF4-FFF2-40B4-BE49-F238E27FC236}">
                <a16:creationId xmlns:a16="http://schemas.microsoft.com/office/drawing/2014/main" id="{B004FB52-22A9-48B0-8D26-67A42C2F75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4754" y="536362"/>
            <a:ext cx="3127933" cy="2286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76325"/>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断层扫描技术应用的</a:t>
            </a:r>
          </a:p>
          <a:p>
            <a:pPr algn="l"/>
            <a:r>
              <a:rPr lang="zh-CN" sz="3600" dirty="0">
                <a:solidFill>
                  <a:schemeClr val="tx1">
                    <a:lumMod val="75000"/>
                    <a:lumOff val="25000"/>
                  </a:schemeClr>
                </a:solidFill>
                <a:latin typeface="苹方 特粗" panose="020B0800000000000000" charset="-122"/>
                <a:ea typeface="苹方 特粗" panose="020B0800000000000000" charset="-122"/>
              </a:rPr>
              <a:t>可行性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Feasibility of application of tomography technology</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63845" y="868680"/>
            <a:ext cx="5968365" cy="1353319"/>
          </a:xfrm>
          <a:prstGeom prst="rect">
            <a:avLst/>
          </a:prstGeom>
        </p:spPr>
        <p:txBody>
          <a:bodyPr wrap="square">
            <a:spAutoFit/>
          </a:bodyPr>
          <a:lstStyle/>
          <a:p>
            <a:pPr lvl="0" algn="l">
              <a:lnSpc>
                <a:spcPts val="2000"/>
              </a:lnSpc>
              <a:defRPr/>
            </a:pPr>
            <a:endParaRPr lang="en-US" altLang="zh-CN" sz="1400" b="1"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环形均匀排布的8个电极</a:t>
            </a:r>
            <a:endParaRPr lang="en-US" altLang="zh-CN" sz="1400" b="1"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两个电极之间</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的</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实时阻抗</a:t>
            </a:r>
            <a:r>
              <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rPr>
              <a:t>-&gt; </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获得28个阻抗数据</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图像重建算法</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重建截面的肌肉状态</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获取目前手势</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pic>
        <p:nvPicPr>
          <p:cNvPr id="16" name="图片 16"/>
          <p:cNvPicPr>
            <a:picLocks noChangeAspect="1" noChangeArrowheads="1"/>
          </p:cNvPicPr>
          <p:nvPr/>
        </p:nvPicPr>
        <p:blipFill rotWithShape="1">
          <a:blip r:embed="rId3">
            <a:extLst>
              <a:ext uri="{28A0092B-C50C-407E-A947-70E740481C1C}">
                <a14:useLocalDpi xmlns:a14="http://schemas.microsoft.com/office/drawing/2010/main" val="0"/>
              </a:ext>
            </a:extLst>
          </a:blip>
          <a:srcRect r="36302"/>
          <a:stretch/>
        </p:blipFill>
        <p:spPr>
          <a:xfrm>
            <a:off x="5363845" y="2583657"/>
            <a:ext cx="4922519" cy="34056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a:xfrm>
            <a:off x="7328453" y="0"/>
            <a:ext cx="4863548"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672465" y="1060056"/>
            <a:ext cx="1808480" cy="583565"/>
          </a:xfrm>
          <a:prstGeom prst="rect">
            <a:avLst/>
          </a:prstGeom>
          <a:noFill/>
        </p:spPr>
        <p:txBody>
          <a:bodyPr wrap="none" rtlCol="0">
            <a:spAutoFit/>
          </a:bodyPr>
          <a:lstStyle/>
          <a:p>
            <a:r>
              <a:rPr lang="zh-CN" altLang="en-US" sz="3200" dirty="0">
                <a:solidFill>
                  <a:schemeClr val="tx1">
                    <a:lumMod val="75000"/>
                    <a:lumOff val="25000"/>
                  </a:schemeClr>
                </a:solidFill>
                <a:latin typeface="苹方 特粗" panose="020B0800000000000000" charset="-122"/>
                <a:ea typeface="苹方 特粗" panose="020B0800000000000000" charset="-122"/>
              </a:rPr>
              <a:t>前期调研</a:t>
            </a:r>
          </a:p>
        </p:txBody>
      </p:sp>
      <p:sp>
        <p:nvSpPr>
          <p:cNvPr id="13" name="TextBox 24"/>
          <p:cNvSpPr txBox="1"/>
          <p:nvPr/>
        </p:nvSpPr>
        <p:spPr>
          <a:xfrm>
            <a:off x="672465" y="1834997"/>
            <a:ext cx="6758940" cy="2913602"/>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endParaRPr lang="en-US" altLang="zh-CN" sz="1200" dirty="0">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dirty="0">
                <a:latin typeface="苹方 中等" panose="020B0400000000000000" charset="-122"/>
                <a:ea typeface="苹方 中等" panose="020B0400000000000000" charset="-122"/>
                <a:sym typeface="FZHei-B01S" panose="02010601030101010101" pitchFamily="2" charset="-122"/>
              </a:rPr>
              <a:t>手语：</a:t>
            </a:r>
            <a:r>
              <a:rPr lang="zh-CN" altLang="en-US" b="1" dirty="0">
                <a:latin typeface="苹方 中等" panose="020B0400000000000000" charset="-122"/>
                <a:ea typeface="苹方 中等" panose="020B0400000000000000" charset="-122"/>
                <a:sym typeface="FZHei-B01S" panose="02010601030101010101" pitchFamily="2" charset="-122"/>
              </a:rPr>
              <a:t>手形、手的位置、手的移动、手掌的朝向，再配合以面部表情和身体姿态</a:t>
            </a:r>
            <a:r>
              <a:rPr lang="zh-CN" altLang="en-US" dirty="0">
                <a:latin typeface="苹方 中等" panose="020B0400000000000000" charset="-122"/>
                <a:ea typeface="苹方 中等" panose="020B0400000000000000" charset="-122"/>
                <a:sym typeface="FZHei-B01S" panose="02010601030101010101" pitchFamily="2" charset="-122"/>
              </a:rPr>
              <a:t>，按照一定的语法规则来表达特定的意思。</a:t>
            </a:r>
          </a:p>
          <a:p>
            <a:pPr marR="0" indent="0" defTabSz="1217930" fontAlgn="auto">
              <a:lnSpc>
                <a:spcPts val="2000"/>
              </a:lnSpc>
              <a:spcBef>
                <a:spcPts val="0"/>
              </a:spcBef>
              <a:spcAft>
                <a:spcPts val="0"/>
              </a:spcAft>
              <a:buClrTx/>
              <a:buSzTx/>
              <a:buFontTx/>
              <a:buNone/>
              <a:defRPr/>
            </a:pPr>
            <a:endParaRPr lang="en-US" altLang="zh-CN"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endParaRPr lang="zh-CN" altLang="en-US"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800" dirty="0">
                <a:latin typeface="苹方 特粗" panose="020B0800000000000000" charset="-122"/>
                <a:ea typeface="苹方 特粗" panose="020B0800000000000000" charset="-122"/>
                <a:sym typeface="FZHei-B01S" panose="02010601030101010101" pitchFamily="2" charset="-122"/>
              </a:rPr>
              <a:t>手指字母：根据</a:t>
            </a:r>
            <a:r>
              <a:rPr lang="en-US" altLang="zh-CN" sz="1800" dirty="0">
                <a:latin typeface="苹方 特粗" panose="020B0800000000000000" charset="-122"/>
                <a:ea typeface="苹方 特粗" panose="020B0800000000000000" charset="-122"/>
                <a:sym typeface="FZHei-B01S" panose="02010601030101010101" pitchFamily="2" charset="-122"/>
              </a:rPr>
              <a:t>26</a:t>
            </a:r>
            <a:r>
              <a:rPr lang="zh-CN" altLang="en-US" sz="1800" dirty="0">
                <a:latin typeface="苹方 特粗" panose="020B0800000000000000" charset="-122"/>
                <a:ea typeface="苹方 特粗" panose="020B0800000000000000" charset="-122"/>
                <a:sym typeface="FZHei-B01S" panose="02010601030101010101" pitchFamily="2" charset="-122"/>
              </a:rPr>
              <a:t>个英文字母翻译的手形，</a:t>
            </a:r>
            <a:r>
              <a:rPr lang="zh-CN" altLang="en-US" sz="1800" b="1" dirty="0">
                <a:latin typeface="苹方 特粗" panose="020B0800000000000000" charset="-122"/>
                <a:ea typeface="苹方 特粗" panose="020B0800000000000000" charset="-122"/>
                <a:sym typeface="FZHei-B01S" panose="02010601030101010101" pitchFamily="2" charset="-122"/>
              </a:rPr>
              <a:t>不受地域影响，使用率高</a:t>
            </a:r>
            <a:endParaRPr lang="zh-CN" sz="1400" b="1" dirty="0">
              <a:latin typeface="苹方 中等" panose="020B0400000000000000" charset="-122"/>
              <a:ea typeface="苹方 中等" panose="020B0400000000000000" charset="-122"/>
              <a:cs typeface="苹方 中等" panose="020B0400000000000000" charset="-122"/>
              <a:sym typeface="+mn-ea"/>
            </a:endParaRPr>
          </a:p>
          <a:p>
            <a:pPr marR="0" indent="0" defTabSz="1217930" fontAlgn="auto">
              <a:lnSpc>
                <a:spcPts val="2000"/>
              </a:lnSpc>
              <a:spcBef>
                <a:spcPts val="0"/>
              </a:spcBef>
              <a:spcAft>
                <a:spcPts val="0"/>
              </a:spcAft>
              <a:buClrTx/>
              <a:buSzTx/>
              <a:buFontTx/>
              <a:buNone/>
              <a:defRPr/>
            </a:pPr>
            <a:endParaRPr lang="en-US" alt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endParaRPr 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r>
              <a:rPr lang="zh-CN" dirty="0">
                <a:latin typeface="苹方 特粗" panose="020B0800000000000000" charset="-122"/>
                <a:ea typeface="苹方 特粗" panose="020B0800000000000000" charset="-122"/>
                <a:cs typeface="苹方 特粗" panose="020B0800000000000000" charset="-122"/>
                <a:sym typeface="+mn-ea"/>
              </a:rPr>
              <a:t>因此团队决定以26个手语字母为基础进行手语的识别与翻译。</a:t>
            </a:r>
            <a:endParaRPr lang="zh-CN" dirty="0">
              <a:latin typeface="苹方 特粗" panose="020B0800000000000000" charset="-122"/>
              <a:ea typeface="苹方 特粗" panose="020B0800000000000000" charset="-122"/>
              <a:cs typeface="苹方 特粗" panose="020B0800000000000000" charset="-122"/>
            </a:endParaRPr>
          </a:p>
          <a:p>
            <a:pPr marR="0" indent="0" defTabSz="1217930" fontAlgn="auto">
              <a:lnSpc>
                <a:spcPts val="2000"/>
              </a:lnSpc>
              <a:spcBef>
                <a:spcPts val="0"/>
              </a:spcBef>
              <a:spcAft>
                <a:spcPts val="0"/>
              </a:spcAft>
              <a:buClrTx/>
              <a:buSzTx/>
              <a:buFontTx/>
              <a:buNone/>
              <a:defRPr/>
            </a:pPr>
            <a:endParaRPr lang="zh-CN" altLang="en-US" dirty="0">
              <a:latin typeface="苹方 特粗" panose="020B0800000000000000" charset="-122"/>
              <a:ea typeface="苹方 特粗" panose="020B08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6"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724140" y="1734820"/>
            <a:ext cx="4165600" cy="2861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A002066B-D52B-4803-A5FB-985DAB139282}"/>
              </a:ext>
            </a:extLst>
          </p:cNvPr>
          <p:cNvSpPr txBox="1"/>
          <p:nvPr/>
        </p:nvSpPr>
        <p:spPr>
          <a:xfrm>
            <a:off x="9039225" y="4748599"/>
            <a:ext cx="1876425" cy="276999"/>
          </a:xfrm>
          <a:prstGeom prst="rect">
            <a:avLst/>
          </a:prstGeom>
          <a:noFill/>
        </p:spPr>
        <p:txBody>
          <a:bodyPr wrap="square" rtlCol="0">
            <a:spAutoFit/>
          </a:bodyPr>
          <a:lstStyle/>
          <a:p>
            <a:r>
              <a:rPr lang="zh-CN" altLang="en-US" sz="1200" dirty="0">
                <a:ea typeface="苹方 中等" panose="020B0400000000000000" charset="-122"/>
              </a:rPr>
              <a:t>世界通用手指字母表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B370F099-E0C9-428E-B1D7-7416D47A0592}"/>
              </a:ext>
            </a:extLst>
          </p:cNvPr>
          <p:cNvSpPr/>
          <p:nvPr/>
        </p:nvSpPr>
        <p:spPr>
          <a:xfrm rot="5400000">
            <a:off x="4035839" y="-1177787"/>
            <a:ext cx="4120320" cy="121920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3065870" y="331458"/>
            <a:ext cx="5577168" cy="584775"/>
          </a:xfrm>
          <a:prstGeom prst="rect">
            <a:avLst/>
          </a:prstGeom>
          <a:noFill/>
        </p:spPr>
        <p:txBody>
          <a:bodyPr wrap="none" rtlCol="0">
            <a:spAutoFit/>
          </a:bodyPr>
          <a:lstStyle/>
          <a:p>
            <a:pPr algn="l"/>
            <a:r>
              <a:rPr lang="en-US" altLang="zh-CN" sz="3200" dirty="0">
                <a:solidFill>
                  <a:schemeClr val="tx1">
                    <a:lumMod val="75000"/>
                    <a:lumOff val="25000"/>
                  </a:schemeClr>
                </a:solidFill>
                <a:ea typeface="苹方 特粗" panose="020B0800000000000000" charset="-122"/>
              </a:rPr>
              <a:t>——</a:t>
            </a:r>
            <a:r>
              <a:rPr lang="zh-CN" altLang="en-US" sz="3200" dirty="0">
                <a:solidFill>
                  <a:schemeClr val="tx1">
                    <a:lumMod val="75000"/>
                    <a:lumOff val="25000"/>
                  </a:schemeClr>
                </a:solidFill>
                <a:ea typeface="苹方 特粗" panose="020B0800000000000000" charset="-122"/>
              </a:rPr>
              <a:t>嵌入式电路</a:t>
            </a:r>
            <a:r>
              <a:rPr lang="en-US" altLang="zh-CN" sz="3200" dirty="0">
                <a:solidFill>
                  <a:schemeClr val="tx1">
                    <a:lumMod val="75000"/>
                    <a:lumOff val="25000"/>
                  </a:schemeClr>
                </a:solidFill>
                <a:ea typeface="苹方 特粗" panose="020B0800000000000000" charset="-122"/>
              </a:rPr>
              <a:t>V1</a:t>
            </a:r>
            <a:r>
              <a:rPr lang="zh-CN" altLang="en-US" sz="3200" dirty="0">
                <a:solidFill>
                  <a:schemeClr val="tx1">
                    <a:lumMod val="75000"/>
                    <a:lumOff val="25000"/>
                  </a:schemeClr>
                </a:solidFill>
                <a:ea typeface="苹方 特粗" panose="020B0800000000000000" charset="-122"/>
              </a:rPr>
              <a:t>设计和制作</a:t>
            </a:r>
          </a:p>
        </p:txBody>
      </p:sp>
      <p:sp>
        <p:nvSpPr>
          <p:cNvPr id="13" name="TextBox 24"/>
          <p:cNvSpPr txBox="1"/>
          <p:nvPr/>
        </p:nvSpPr>
        <p:spPr>
          <a:xfrm>
            <a:off x="327620" y="1283473"/>
            <a:ext cx="6470099" cy="861758"/>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dirty="0">
                <a:ea typeface="苹方 特粗" panose="020B0800000000000000" charset="-122"/>
                <a:sym typeface="FZHei-B01S" panose="02010601030101010101" pitchFamily="2" charset="-122"/>
              </a:rPr>
              <a:t>使用嵌入式芯片和高速ADC做阻抗采集</a:t>
            </a:r>
            <a:endParaRPr lang="en-US" altLang="zh-CN" dirty="0">
              <a:ea typeface="苹方 特粗" panose="020B08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endParaRPr lang="zh-CN" altLang="en-US" dirty="0">
              <a:ea typeface="苹方 特粗" panose="020B08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dirty="0">
                <a:ea typeface="苹方 特粗" panose="020B0800000000000000" charset="-122"/>
                <a:sym typeface="FZHei-B01S" panose="02010601030101010101" pitchFamily="2" charset="-122"/>
              </a:rPr>
              <a:t>同时采用扫描的思路来获取各个方向的Tomography数据</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12" name="图片 5" descr="图形用户界面, 表格&#10;&#10;描述已自动生成">
            <a:extLst>
              <a:ext uri="{FF2B5EF4-FFF2-40B4-BE49-F238E27FC236}">
                <a16:creationId xmlns:a16="http://schemas.microsoft.com/office/drawing/2014/main" id="{E895D6D5-BC99-43FA-AAA5-06A9901161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64681" y="2976205"/>
            <a:ext cx="3764335" cy="3631713"/>
          </a:xfrm>
          <a:prstGeom prst="rect">
            <a:avLst/>
          </a:prstGeom>
          <a:noFill/>
          <a:ln>
            <a:noFill/>
          </a:ln>
        </p:spPr>
      </p:pic>
      <p:pic>
        <p:nvPicPr>
          <p:cNvPr id="3" name="图片 2">
            <a:extLst>
              <a:ext uri="{FF2B5EF4-FFF2-40B4-BE49-F238E27FC236}">
                <a16:creationId xmlns:a16="http://schemas.microsoft.com/office/drawing/2014/main" id="{6919386E-CAEF-4EB5-9BED-B2BEA5605F98}"/>
              </a:ext>
            </a:extLst>
          </p:cNvPr>
          <p:cNvPicPr>
            <a:picLocks noChangeAspect="1"/>
          </p:cNvPicPr>
          <p:nvPr/>
        </p:nvPicPr>
        <p:blipFill>
          <a:blip r:embed="rId4"/>
          <a:stretch>
            <a:fillRect/>
          </a:stretch>
        </p:blipFill>
        <p:spPr>
          <a:xfrm>
            <a:off x="7888628" y="2976205"/>
            <a:ext cx="4074968" cy="1958021"/>
          </a:xfrm>
          <a:prstGeom prst="rect">
            <a:avLst/>
          </a:prstGeom>
        </p:spPr>
      </p:pic>
      <p:pic>
        <p:nvPicPr>
          <p:cNvPr id="9" name="图片 8">
            <a:extLst>
              <a:ext uri="{FF2B5EF4-FFF2-40B4-BE49-F238E27FC236}">
                <a16:creationId xmlns:a16="http://schemas.microsoft.com/office/drawing/2014/main" id="{05222929-975E-4ECE-B662-14A05551DBF2}"/>
              </a:ext>
            </a:extLst>
          </p:cNvPr>
          <p:cNvPicPr>
            <a:picLocks noChangeAspect="1"/>
          </p:cNvPicPr>
          <p:nvPr/>
        </p:nvPicPr>
        <p:blipFill rotWithShape="1">
          <a:blip r:embed="rId5"/>
          <a:srcRect b="45578"/>
          <a:stretch/>
        </p:blipFill>
        <p:spPr>
          <a:xfrm>
            <a:off x="4293701" y="4681244"/>
            <a:ext cx="3427427" cy="1926674"/>
          </a:xfrm>
          <a:prstGeom prst="rect">
            <a:avLst/>
          </a:prstGeom>
        </p:spPr>
      </p:pic>
      <p:pic>
        <p:nvPicPr>
          <p:cNvPr id="4" name="图片 3">
            <a:extLst>
              <a:ext uri="{FF2B5EF4-FFF2-40B4-BE49-F238E27FC236}">
                <a16:creationId xmlns:a16="http://schemas.microsoft.com/office/drawing/2014/main" id="{5FFE22A1-10A7-482A-8905-A7B85F46F1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519" t="22274" r="18881" b="21430"/>
          <a:stretch/>
        </p:blipFill>
        <p:spPr>
          <a:xfrm>
            <a:off x="4293700" y="2976205"/>
            <a:ext cx="3427427" cy="1717299"/>
          </a:xfrm>
          <a:prstGeom prst="rect">
            <a:avLst/>
          </a:prstGeom>
        </p:spPr>
      </p:pic>
      <p:sp>
        <p:nvSpPr>
          <p:cNvPr id="15" name="文本框 14">
            <a:extLst>
              <a:ext uri="{FF2B5EF4-FFF2-40B4-BE49-F238E27FC236}">
                <a16:creationId xmlns:a16="http://schemas.microsoft.com/office/drawing/2014/main" id="{7C5CCADF-57A3-4376-8653-7A341C576258}"/>
              </a:ext>
            </a:extLst>
          </p:cNvPr>
          <p:cNvSpPr txBox="1"/>
          <p:nvPr/>
        </p:nvSpPr>
        <p:spPr>
          <a:xfrm>
            <a:off x="4988200" y="6654647"/>
            <a:ext cx="1876425" cy="276999"/>
          </a:xfrm>
          <a:prstGeom prst="rect">
            <a:avLst/>
          </a:prstGeom>
          <a:noFill/>
        </p:spPr>
        <p:txBody>
          <a:bodyPr wrap="square" rtlCol="0">
            <a:spAutoFit/>
          </a:bodyPr>
          <a:lstStyle/>
          <a:p>
            <a:r>
              <a:rPr lang="zh-CN" altLang="en-US" sz="1200" dirty="0">
                <a:ea typeface="苹方 中等" panose="020B0400000000000000" charset="-122"/>
              </a:rPr>
              <a:t>原理电路图和实物图</a:t>
            </a:r>
          </a:p>
        </p:txBody>
      </p:sp>
    </p:spTree>
    <p:extLst>
      <p:ext uri="{BB962C8B-B14F-4D97-AF65-F5344CB8AC3E}">
        <p14:creationId xmlns:p14="http://schemas.microsoft.com/office/powerpoint/2010/main" val="3253168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83100"/>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1911</Words>
  <Application>Microsoft Office PowerPoint</Application>
  <PresentationFormat>宽屏</PresentationFormat>
  <Paragraphs>163</Paragraphs>
  <Slides>16</Slides>
  <Notes>15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16</vt:i4>
      </vt:variant>
    </vt:vector>
  </HeadingPairs>
  <TitlesOfParts>
    <vt:vector size="27" baseType="lpstr">
      <vt:lpstr>Source Han Sans SC</vt:lpstr>
      <vt:lpstr>等线</vt:lpstr>
      <vt:lpstr>等线 Light</vt:lpstr>
      <vt:lpstr>苹方 常规</vt:lpstr>
      <vt:lpstr>苹方 特粗</vt:lpstr>
      <vt:lpstr>苹方 中等</vt:lpstr>
      <vt:lpstr>思源黑体</vt:lpstr>
      <vt:lpstr>微软雅黑</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Administrater</dc:creator>
  <cp:lastModifiedBy>Nancy</cp:lastModifiedBy>
  <cp:revision>63</cp:revision>
  <dcterms:created xsi:type="dcterms:W3CDTF">2019-11-13T11:19:00Z</dcterms:created>
  <dcterms:modified xsi:type="dcterms:W3CDTF">2022-04-15T15:50:53Z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KSOTemplateUUID">
    <vt:lpwstr>v1.0_mb_6KwjQV+KRHoGEjK9KXCiMw==</vt:lpwstr>
  </property>
</Properties>
</file>